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7" r:id="rId2"/>
    <p:sldId id="269" r:id="rId3"/>
    <p:sldId id="258" r:id="rId4"/>
    <p:sldId id="259" r:id="rId5"/>
    <p:sldId id="265" r:id="rId6"/>
    <p:sldId id="261" r:id="rId7"/>
    <p:sldId id="268" r:id="rId8"/>
    <p:sldId id="266" r:id="rId9"/>
    <p:sldId id="267" r:id="rId10"/>
    <p:sldId id="260" r:id="rId11"/>
    <p:sldId id="263" r:id="rId12"/>
    <p:sldId id="262" r:id="rId13"/>
    <p:sldId id="25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85731" autoAdjust="0"/>
  </p:normalViewPr>
  <p:slideViewPr>
    <p:cSldViewPr snapToGrid="0">
      <p:cViewPr varScale="1">
        <p:scale>
          <a:sx n="62" d="100"/>
          <a:sy n="62" d="100"/>
        </p:scale>
        <p:origin x="10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47A33-1278-4818-BD99-C084F6FBD750}" type="datetimeFigureOut">
              <a:rPr lang="en-AU" smtClean="0"/>
              <a:t>13/08/2018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7B640-1BFF-48F6-9AC4-463A9C2601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51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7B640-1BFF-48F6-9AC4-463A9C26010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42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7B640-1BFF-48F6-9AC4-463A9C26010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43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7B640-1BFF-48F6-9AC4-463A9C26010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274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7B640-1BFF-48F6-9AC4-463A9C26010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661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7B640-1BFF-48F6-9AC4-463A9C26010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0557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7B640-1BFF-48F6-9AC4-463A9C26010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082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6B-AE2B-4ADD-9AC7-1D38CB53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350" y="4855593"/>
            <a:ext cx="4584358" cy="733785"/>
          </a:xfrm>
        </p:spPr>
        <p:txBody>
          <a:bodyPr>
            <a:noAutofit/>
          </a:bodyPr>
          <a:lstStyle/>
          <a:p>
            <a:r>
              <a:rPr lang="en-AU" sz="3600" b="1" dirty="0"/>
              <a:t>Pacing predictor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9A15A25-8B7A-4A25-8C9B-E827751DC440}"/>
              </a:ext>
            </a:extLst>
          </p:cNvPr>
          <p:cNvSpPr/>
          <p:nvPr/>
        </p:nvSpPr>
        <p:spPr>
          <a:xfrm rot="10800000">
            <a:off x="4114045" y="3457216"/>
            <a:ext cx="3617674" cy="3286484"/>
          </a:xfrm>
          <a:prstGeom prst="triangle">
            <a:avLst/>
          </a:prstGeom>
          <a:blipFill dpi="0" rotWithShape="0">
            <a:blip r:embed="rId2"/>
            <a:srcRect/>
            <a:stretch>
              <a:fillRect l="3727" t="-5122" r="-10272" b="-11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839F94B-A19D-4D92-92F2-FC59E1320BFB}"/>
              </a:ext>
            </a:extLst>
          </p:cNvPr>
          <p:cNvSpPr/>
          <p:nvPr/>
        </p:nvSpPr>
        <p:spPr>
          <a:xfrm rot="10800000">
            <a:off x="5960982" y="123825"/>
            <a:ext cx="3617674" cy="3286484"/>
          </a:xfrm>
          <a:prstGeom prst="triangle">
            <a:avLst/>
          </a:prstGeom>
          <a:blipFill dpi="0" rotWithShape="0">
            <a:blip r:embed="rId3"/>
            <a:srcRect/>
            <a:stretch>
              <a:fillRect l="-19664" t="-25000" r="-93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A7F7F79-9A16-4B7C-A12D-2E4D6047E921}"/>
              </a:ext>
            </a:extLst>
          </p:cNvPr>
          <p:cNvSpPr/>
          <p:nvPr/>
        </p:nvSpPr>
        <p:spPr>
          <a:xfrm>
            <a:off x="7854178" y="123825"/>
            <a:ext cx="3617674" cy="3286484"/>
          </a:xfrm>
          <a:prstGeom prst="triangle">
            <a:avLst/>
          </a:prstGeom>
          <a:blipFill dpi="0" rotWithShape="0">
            <a:blip r:embed="rId4"/>
            <a:srcRect/>
            <a:stretch>
              <a:fillRect l="3727" t="-15485" r="-42049" b="-1048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466E6CB-25C5-4900-854E-A862F194C32B}"/>
              </a:ext>
            </a:extLst>
          </p:cNvPr>
          <p:cNvSpPr/>
          <p:nvPr/>
        </p:nvSpPr>
        <p:spPr>
          <a:xfrm flipV="1">
            <a:off x="347624" y="3457217"/>
            <a:ext cx="3617674" cy="3286484"/>
          </a:xfrm>
          <a:prstGeom prst="triangle">
            <a:avLst/>
          </a:prstGeom>
          <a:blipFill dpi="0" rotWithShape="0">
            <a:blip r:embed="rId5"/>
            <a:srcRect/>
            <a:stretch>
              <a:fillRect l="-41000" t="-3000" r="1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06920BA-5A2F-4232-8727-2747E2C75D03}"/>
              </a:ext>
            </a:extLst>
          </p:cNvPr>
          <p:cNvSpPr/>
          <p:nvPr/>
        </p:nvSpPr>
        <p:spPr>
          <a:xfrm rot="10800000" flipV="1">
            <a:off x="4102661" y="123826"/>
            <a:ext cx="3617674" cy="3286484"/>
          </a:xfrm>
          <a:prstGeom prst="triangle">
            <a:avLst/>
          </a:prstGeom>
          <a:blipFill dpi="0" rotWithShape="0">
            <a:blip r:embed="rId6"/>
            <a:srcRect/>
            <a:stretch>
              <a:fillRect l="-5000" t="-17000" r="-5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2A51FF1-E2FF-4333-A0A0-139056A79671}"/>
              </a:ext>
            </a:extLst>
          </p:cNvPr>
          <p:cNvSpPr/>
          <p:nvPr/>
        </p:nvSpPr>
        <p:spPr>
          <a:xfrm rot="10800000" flipV="1">
            <a:off x="2235598" y="3447691"/>
            <a:ext cx="3617674" cy="3286484"/>
          </a:xfrm>
          <a:prstGeom prst="triangle">
            <a:avLst/>
          </a:prstGeom>
          <a:blipFill dpi="0" rotWithShape="0">
            <a:blip r:embed="rId7"/>
            <a:srcRect/>
            <a:stretch>
              <a:fillRect l="-11000" r="-11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8E17F68-1C2F-4925-A87E-9495C357F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416" y="5452987"/>
            <a:ext cx="4538292" cy="733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One mile at a time…my race, my pace</a:t>
            </a:r>
          </a:p>
        </p:txBody>
      </p:sp>
    </p:spTree>
    <p:extLst>
      <p:ext uri="{BB962C8B-B14F-4D97-AF65-F5344CB8AC3E}">
        <p14:creationId xmlns:p14="http://schemas.microsoft.com/office/powerpoint/2010/main" val="3332251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33350" y="180975"/>
            <a:ext cx="11068050" cy="6524626"/>
          </a:xfrm>
          <a:prstGeom prst="homePlate">
            <a:avLst>
              <a:gd name="adj" fmla="val 22795"/>
            </a:avLst>
          </a:prstGeom>
          <a:blipFill>
            <a:blip r:embed="rId3"/>
            <a:stretch>
              <a:fillRect l="-22696" t="-13452" r="72" b="-13452"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97571D-D205-4029-A2B1-6DB9D75D4400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B6775166-809A-4A6B-9517-44EA0A5F574E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094F5-3036-4A2C-863B-E0398577304C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43AAD62E-0B5C-4B21-9051-ABFC8E7813CC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5B918-6967-40FF-A0B1-5F746BB0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581149"/>
            <a:ext cx="8077200" cy="4857751"/>
          </a:xfrm>
          <a:noFill/>
          <a:ln>
            <a:noFill/>
          </a:ln>
        </p:spPr>
        <p:txBody>
          <a:bodyPr anchor="t"/>
          <a:lstStyle/>
          <a:p>
            <a:r>
              <a:rPr lang="en-AU" b="1" dirty="0">
                <a:solidFill>
                  <a:schemeClr val="tx1"/>
                </a:solidFill>
              </a:rPr>
              <a:t>Model Success Metrics</a:t>
            </a:r>
          </a:p>
          <a:p>
            <a:pPr marL="630238" lvl="1" indent="-173038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chemeClr val="tx1"/>
                </a:solidFill>
              </a:rPr>
              <a:t>Maximise R2 (relationship) and Minimise MSE (Prediction Error)</a:t>
            </a:r>
          </a:p>
          <a:p>
            <a:pPr marL="630238" lvl="1" indent="-173038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chemeClr val="tx1"/>
                </a:solidFill>
              </a:rPr>
              <a:t>Have low variation in MSE during cross validation (accuracy on new data)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533401"/>
            <a:ext cx="8086725" cy="723900"/>
          </a:xfrm>
          <a:noFill/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Results…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9C092-1C9B-42E2-8CDE-250E73722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55" y="2792634"/>
            <a:ext cx="4095750" cy="2333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53E615-49EA-4674-B9E2-1B6D89B40187}"/>
              </a:ext>
            </a:extLst>
          </p:cNvPr>
          <p:cNvSpPr/>
          <p:nvPr/>
        </p:nvSpPr>
        <p:spPr>
          <a:xfrm>
            <a:off x="3981155" y="5115412"/>
            <a:ext cx="4095750" cy="678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8756E-6A9E-48EF-954F-497BCBAFB43D}"/>
              </a:ext>
            </a:extLst>
          </p:cNvPr>
          <p:cNvSpPr txBox="1"/>
          <p:nvPr/>
        </p:nvSpPr>
        <p:spPr>
          <a:xfrm>
            <a:off x="4347536" y="5126259"/>
            <a:ext cx="978195" cy="5770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1a. Own </a:t>
            </a:r>
          </a:p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Metrics </a:t>
            </a:r>
          </a:p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(rf)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CB04-44E7-472D-96D4-A767A32CF23B}"/>
              </a:ext>
            </a:extLst>
          </p:cNvPr>
          <p:cNvSpPr txBox="1"/>
          <p:nvPr/>
        </p:nvSpPr>
        <p:spPr>
          <a:xfrm>
            <a:off x="6766446" y="5126259"/>
            <a:ext cx="978195" cy="5770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1b. Own </a:t>
            </a:r>
          </a:p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Metrics </a:t>
            </a:r>
          </a:p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(lasso)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3511C-72A4-4E15-B934-96EED23E01C0}"/>
              </a:ext>
            </a:extLst>
          </p:cNvPr>
          <p:cNvSpPr txBox="1"/>
          <p:nvPr/>
        </p:nvSpPr>
        <p:spPr>
          <a:xfrm>
            <a:off x="5098075" y="5125680"/>
            <a:ext cx="959272" cy="5770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2a. Top 6%</a:t>
            </a:r>
          </a:p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Female</a:t>
            </a:r>
          </a:p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(</a:t>
            </a:r>
            <a:r>
              <a:rPr lang="en-AU" sz="1050" b="1" dirty="0" err="1">
                <a:solidFill>
                  <a:schemeClr val="tx2">
                    <a:lumMod val="10000"/>
                  </a:schemeClr>
                </a:solidFill>
              </a:rPr>
              <a:t>ave</a:t>
            </a:r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 result)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5C6B-96B6-4512-AB3D-957065393760}"/>
              </a:ext>
            </a:extLst>
          </p:cNvPr>
          <p:cNvSpPr txBox="1"/>
          <p:nvPr/>
        </p:nvSpPr>
        <p:spPr>
          <a:xfrm>
            <a:off x="5947143" y="5125680"/>
            <a:ext cx="1050030" cy="5770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2b. Top 18%</a:t>
            </a:r>
          </a:p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Female</a:t>
            </a:r>
          </a:p>
          <a:p>
            <a:pPr algn="ctr"/>
            <a:r>
              <a:rPr lang="en-AU" sz="1050" b="1" dirty="0">
                <a:solidFill>
                  <a:schemeClr val="tx2">
                    <a:lumMod val="10000"/>
                  </a:schemeClr>
                </a:solidFill>
              </a:rPr>
              <a:t>(ridge)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3F2CD-4882-480D-A4F9-179FE4FBD093}"/>
              </a:ext>
            </a:extLst>
          </p:cNvPr>
          <p:cNvSpPr txBox="1"/>
          <p:nvPr/>
        </p:nvSpPr>
        <p:spPr>
          <a:xfrm rot="16200000">
            <a:off x="4529456" y="4228260"/>
            <a:ext cx="67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9:30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E7CC1-1BB6-4E2C-98C3-B62B8EDECFC3}"/>
              </a:ext>
            </a:extLst>
          </p:cNvPr>
          <p:cNvSpPr txBox="1"/>
          <p:nvPr/>
        </p:nvSpPr>
        <p:spPr>
          <a:xfrm rot="16200000">
            <a:off x="5325901" y="4210318"/>
            <a:ext cx="67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10:37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46D87-5BD8-4AAB-9E95-546CC2773C4C}"/>
              </a:ext>
            </a:extLst>
          </p:cNvPr>
          <p:cNvSpPr txBox="1"/>
          <p:nvPr/>
        </p:nvSpPr>
        <p:spPr>
          <a:xfrm rot="16200000">
            <a:off x="6122346" y="4217523"/>
            <a:ext cx="67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12:33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288BE-31FE-4E36-B34C-91906402D5BC}"/>
              </a:ext>
            </a:extLst>
          </p:cNvPr>
          <p:cNvSpPr txBox="1"/>
          <p:nvPr/>
        </p:nvSpPr>
        <p:spPr>
          <a:xfrm rot="16200000">
            <a:off x="6913587" y="4199684"/>
            <a:ext cx="67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13:29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D7534F3-C6AE-4188-9AF6-A34E9BC68CCE}"/>
              </a:ext>
            </a:extLst>
          </p:cNvPr>
          <p:cNvSpPr/>
          <p:nvPr/>
        </p:nvSpPr>
        <p:spPr>
          <a:xfrm>
            <a:off x="6033929" y="3073973"/>
            <a:ext cx="850769" cy="2628788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F72F511-222D-467B-91AC-FC6BBBA9C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965690"/>
              </p:ext>
            </p:extLst>
          </p:nvPr>
        </p:nvGraphicFramePr>
        <p:xfrm>
          <a:off x="457200" y="2790823"/>
          <a:ext cx="3217046" cy="30027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6080">
                  <a:extLst>
                    <a:ext uri="{9D8B030D-6E8A-4147-A177-3AD203B41FA5}">
                      <a16:colId xmlns:a16="http://schemas.microsoft.com/office/drawing/2014/main" val="1145078322"/>
                    </a:ext>
                  </a:extLst>
                </a:gridCol>
                <a:gridCol w="416560">
                  <a:extLst>
                    <a:ext uri="{9D8B030D-6E8A-4147-A177-3AD203B41FA5}">
                      <a16:colId xmlns:a16="http://schemas.microsoft.com/office/drawing/2014/main" val="2766728098"/>
                    </a:ext>
                  </a:extLst>
                </a:gridCol>
                <a:gridCol w="804802">
                  <a:extLst>
                    <a:ext uri="{9D8B030D-6E8A-4147-A177-3AD203B41FA5}">
                      <a16:colId xmlns:a16="http://schemas.microsoft.com/office/drawing/2014/main" val="3071512697"/>
                    </a:ext>
                  </a:extLst>
                </a:gridCol>
                <a:gridCol w="804802">
                  <a:extLst>
                    <a:ext uri="{9D8B030D-6E8A-4147-A177-3AD203B41FA5}">
                      <a16:colId xmlns:a16="http://schemas.microsoft.com/office/drawing/2014/main" val="1231915308"/>
                    </a:ext>
                  </a:extLst>
                </a:gridCol>
                <a:gridCol w="804802">
                  <a:extLst>
                    <a:ext uri="{9D8B030D-6E8A-4147-A177-3AD203B41FA5}">
                      <a16:colId xmlns:a16="http://schemas.microsoft.com/office/drawing/2014/main" val="3619527598"/>
                    </a:ext>
                  </a:extLst>
                </a:gridCol>
              </a:tblGrid>
              <a:tr h="773127">
                <a:tc rowSpan="3"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Strength of Relationship</a:t>
                      </a:r>
                    </a:p>
                  </a:txBody>
                  <a:tcPr vert="vert27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vert="vert27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1A.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520530"/>
                  </a:ext>
                </a:extLst>
              </a:tr>
              <a:tr h="773127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vert="vert27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1B.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2B.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20229"/>
                  </a:ext>
                </a:extLst>
              </a:tr>
              <a:tr h="773127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 vert="vert27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2A.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b="1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891243"/>
                  </a:ext>
                </a:extLst>
              </a:tr>
              <a:tr h="362607">
                <a:tc rowSpan="2" gridSpan="2">
                  <a:txBody>
                    <a:bodyPr/>
                    <a:lstStyle/>
                    <a:p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815575"/>
                  </a:ext>
                </a:extLst>
              </a:tr>
              <a:tr h="320753">
                <a:tc gridSpan="2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Accuracy on New Data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556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94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0" y="0"/>
            <a:ext cx="11201400" cy="6858000"/>
          </a:xfrm>
          <a:prstGeom prst="homePlate">
            <a:avLst>
              <a:gd name="adj" fmla="val 22916"/>
            </a:avLst>
          </a:prstGeom>
          <a:blipFill dpi="0" rotWithShape="1">
            <a:blip r:embed="rId3"/>
            <a:srcRect/>
            <a:stretch>
              <a:fillRect l="-329" t="-23622" r="-44681" b="-2362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C13745-BDE9-46DA-A7C4-D21F0168DC50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76DF2FC4-8F2B-47D4-A941-10D320A9BCE6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E0D93E-690A-4D42-9E7C-802CC00C0647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D7A967A-B75C-431F-AAF7-27394ABD2F22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5B918-6967-40FF-A0B1-5F746BB0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581149"/>
            <a:ext cx="8077200" cy="4781551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SCC will take me 12.5hrs, ranging between 6:30 – 8:45 per km.</a:t>
            </a:r>
          </a:p>
          <a:p>
            <a:pPr marL="457200" indent="-45720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Over the 100km, I will consume 13 gels, 13 tabs and 8.7 litres.</a:t>
            </a:r>
          </a:p>
          <a:p>
            <a:pPr marL="457200" indent="-45720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I will see my family at 1:15pm (50km) and 8pm (100km) </a:t>
            </a:r>
          </a:p>
          <a:p>
            <a:pPr marL="457200" indent="-45720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I will need my headlamp for the last segment (87 minutes).</a:t>
            </a:r>
          </a:p>
          <a:p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52425"/>
            <a:ext cx="7410450" cy="1000125"/>
          </a:xfrm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The Race Plan…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82BC5-53DF-44DF-ABC3-62B19E8A3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25" y="3321399"/>
            <a:ext cx="6067203" cy="30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42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33350" y="180975"/>
            <a:ext cx="11068050" cy="6524626"/>
          </a:xfrm>
          <a:prstGeom prst="homePlate">
            <a:avLst>
              <a:gd name="adj" fmla="val 22211"/>
            </a:avLst>
          </a:prstGeom>
          <a:blipFill>
            <a:blip r:embed="rId3"/>
            <a:stretch>
              <a:fillRect l="-3506" t="-9590" r="-19118" b="-17314"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84CCA0-1636-4B33-83B5-536E3A076262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7D73C98B-D2B6-428D-A615-79193A567577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D4AC08-BA34-4F51-B507-C587108CFC41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43D0DC4A-126F-44E7-A8BC-E8FEE3D8D6A9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5B918-6967-40FF-A0B1-5F746BB0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2080883"/>
            <a:ext cx="8077200" cy="4107270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pPr>
              <a:spcBef>
                <a:spcPts val="1200"/>
              </a:spcBef>
            </a:pPr>
            <a:r>
              <a:rPr lang="en-AU" sz="2400" b="1" dirty="0">
                <a:solidFill>
                  <a:schemeClr val="tx1"/>
                </a:solidFill>
              </a:rPr>
              <a:t>Confidence Levels: Create a range of paces/times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effectLst/>
              </a:rPr>
              <a:t>Increase Sample Size:  Introduce training data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effectLst/>
              </a:rPr>
              <a:t>Environmental Data: Wind, altitude, temp and humidity.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effectLst/>
              </a:rPr>
              <a:t>Course Elevation: Per 10m rather than 10km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effectLst/>
              </a:rPr>
              <a:t>Course Terrain: Sand, Stairs, River, Road, Trail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effectLst/>
              </a:rPr>
              <a:t>Equipment: trekking poles, change of shoes, clothes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513905"/>
            <a:ext cx="8086725" cy="723900"/>
          </a:xfrm>
          <a:noFill/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Next Steps…</a:t>
            </a:r>
          </a:p>
        </p:txBody>
      </p:sp>
    </p:spTree>
    <p:extLst>
      <p:ext uri="{BB962C8B-B14F-4D97-AF65-F5344CB8AC3E}">
        <p14:creationId xmlns:p14="http://schemas.microsoft.com/office/powerpoint/2010/main" val="4332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04774" y="180975"/>
            <a:ext cx="11096625" cy="6524626"/>
          </a:xfrm>
          <a:prstGeom prst="homePlate">
            <a:avLst>
              <a:gd name="adj" fmla="val 21335"/>
            </a:avLst>
          </a:prstGeom>
          <a:blipFill dpi="0" rotWithShape="1">
            <a:blip r:embed="rId2"/>
            <a:srcRect/>
            <a:stretch>
              <a:fillRect l="-6115" t="-15223" r="-6757" b="-52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F99899-F21B-4560-8E1C-6F297434ACC5}"/>
              </a:ext>
            </a:extLst>
          </p:cNvPr>
          <p:cNvSpPr/>
          <p:nvPr/>
        </p:nvSpPr>
        <p:spPr>
          <a:xfrm>
            <a:off x="1670050" y="2748600"/>
            <a:ext cx="4295775" cy="167639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6015920-8CE2-4C40-B0DA-EA8004EA0178}"/>
              </a:ext>
            </a:extLst>
          </p:cNvPr>
          <p:cNvSpPr txBox="1">
            <a:spLocks/>
          </p:cNvSpPr>
          <p:nvPr/>
        </p:nvSpPr>
        <p:spPr>
          <a:xfrm>
            <a:off x="2614612" y="3043557"/>
            <a:ext cx="2749868" cy="1066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054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33350" y="180975"/>
            <a:ext cx="11068050" cy="6524626"/>
          </a:xfrm>
          <a:prstGeom prst="homePlate">
            <a:avLst>
              <a:gd name="adj" fmla="val 22795"/>
            </a:avLst>
          </a:prstGeom>
          <a:blipFill dpi="0" rotWithShape="1">
            <a:blip r:embed="rId2"/>
            <a:srcRect/>
            <a:stretch>
              <a:fillRect l="-9116" t="-7713" r="-7164" b="-14335"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97571D-D205-4029-A2B1-6DB9D75D4400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B6775166-809A-4A6B-9517-44EA0A5F574E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094F5-3036-4A2C-863B-E0398577304C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43AAD62E-0B5C-4B21-9051-ABFC8E7813CC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5B918-6967-40FF-A0B1-5F746BB0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878873"/>
            <a:ext cx="8077200" cy="4319915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AU" sz="2800" b="1" dirty="0">
                <a:solidFill>
                  <a:schemeClr val="tx1"/>
                </a:solidFill>
              </a:rPr>
              <a:t>First 100km race in 4 weeks</a:t>
            </a:r>
          </a:p>
          <a:p>
            <a:endParaRPr lang="en-AU" sz="2800" b="1" dirty="0">
              <a:solidFill>
                <a:schemeClr val="tx1"/>
              </a:solidFill>
            </a:endParaRPr>
          </a:p>
          <a:p>
            <a:r>
              <a:rPr lang="en-AU" sz="2800" b="1" dirty="0">
                <a:solidFill>
                  <a:schemeClr val="tx1"/>
                </a:solidFill>
              </a:rPr>
              <a:t>Twice the distance I have ever ran before</a:t>
            </a:r>
          </a:p>
          <a:p>
            <a:endParaRPr lang="en-AU" sz="2800" b="1" dirty="0">
              <a:solidFill>
                <a:schemeClr val="tx1"/>
              </a:solidFill>
            </a:endParaRPr>
          </a:p>
          <a:p>
            <a:r>
              <a:rPr lang="en-AU" sz="2800" b="1" dirty="0">
                <a:solidFill>
                  <a:schemeClr val="tx1"/>
                </a:solidFill>
              </a:rPr>
              <a:t>Current guess is a 11-13 hour finishing time.</a:t>
            </a:r>
          </a:p>
          <a:p>
            <a:endParaRPr lang="en-AU" sz="2800" b="1" dirty="0">
              <a:solidFill>
                <a:schemeClr val="tx1"/>
              </a:solidFill>
            </a:endParaRPr>
          </a:p>
          <a:p>
            <a:r>
              <a:rPr lang="en-AU" sz="2800" b="1" dirty="0">
                <a:solidFill>
                  <a:schemeClr val="tx1"/>
                </a:solidFill>
              </a:rPr>
              <a:t>Can I be more precise?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533401"/>
            <a:ext cx="8086725" cy="723900"/>
          </a:xfrm>
          <a:noFill/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RECAP…</a:t>
            </a:r>
          </a:p>
        </p:txBody>
      </p:sp>
    </p:spTree>
    <p:extLst>
      <p:ext uri="{BB962C8B-B14F-4D97-AF65-F5344CB8AC3E}">
        <p14:creationId xmlns:p14="http://schemas.microsoft.com/office/powerpoint/2010/main" val="57504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33350" y="180975"/>
            <a:ext cx="11068050" cy="6524626"/>
          </a:xfrm>
          <a:prstGeom prst="homePlate">
            <a:avLst>
              <a:gd name="adj" fmla="val 21627"/>
            </a:avLst>
          </a:prstGeom>
          <a:blipFill dpi="0" rotWithShape="1">
            <a:blip r:embed="rId3"/>
            <a:srcRect/>
            <a:stretch>
              <a:fillRect l="-1615" t="-7874" r="-11257" b="-7874"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B10DBC-E4A0-4804-A588-5DA90489EB7B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8AB9D4AC-9E1C-4050-BD55-D10712D1EF8D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498DA2-4679-4AD6-A8F3-0E3105A8AFEF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78E93DB3-7547-46C8-AD6C-0D8618C9F475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485776"/>
            <a:ext cx="8086725" cy="723900"/>
          </a:xfrm>
          <a:noFill/>
        </p:spPr>
        <p:txBody>
          <a:bodyPr>
            <a:no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Pacing in Ultra-marathons is critical…</a:t>
            </a: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A90FA706-2A2D-4525-9097-F563767929CC}"/>
              </a:ext>
            </a:extLst>
          </p:cNvPr>
          <p:cNvSpPr/>
          <p:nvPr/>
        </p:nvSpPr>
        <p:spPr>
          <a:xfrm>
            <a:off x="1612129" y="5138905"/>
            <a:ext cx="5242560" cy="1242690"/>
          </a:xfrm>
          <a:prstGeom prst="curvedUpArrow">
            <a:avLst>
              <a:gd name="adj1" fmla="val 15342"/>
              <a:gd name="adj2" fmla="val 40111"/>
              <a:gd name="adj3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228F6-AFA5-49BE-94E0-9536E3E303B8}"/>
              </a:ext>
            </a:extLst>
          </p:cNvPr>
          <p:cNvSpPr txBox="1"/>
          <p:nvPr/>
        </p:nvSpPr>
        <p:spPr>
          <a:xfrm>
            <a:off x="690096" y="5544379"/>
            <a:ext cx="122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/>
              <a:t>Going too fast here…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0ADD3-0481-4FFF-B394-ABCF6B2BA464}"/>
              </a:ext>
            </a:extLst>
          </p:cNvPr>
          <p:cNvSpPr txBox="1"/>
          <p:nvPr/>
        </p:nvSpPr>
        <p:spPr>
          <a:xfrm>
            <a:off x="6470035" y="5514548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/>
              <a:t>Will lead to stopping here…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171EF-7FB8-4BED-9594-8A275811B15A}"/>
              </a:ext>
            </a:extLst>
          </p:cNvPr>
          <p:cNvSpPr txBox="1"/>
          <p:nvPr/>
        </p:nvSpPr>
        <p:spPr>
          <a:xfrm>
            <a:off x="3202476" y="5535757"/>
            <a:ext cx="23415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/>
              <a:t>How do I know how to pace if I have only ever tried running this far?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925F4A5-2C32-42FC-ACE6-0AFF3C5F53C7}"/>
              </a:ext>
            </a:extLst>
          </p:cNvPr>
          <p:cNvSpPr/>
          <p:nvPr/>
        </p:nvSpPr>
        <p:spPr>
          <a:xfrm rot="10800000">
            <a:off x="4223249" y="5219702"/>
            <a:ext cx="169865" cy="35182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84F3541-00B6-4E77-AD44-30DBDCD07F8C}"/>
              </a:ext>
            </a:extLst>
          </p:cNvPr>
          <p:cNvSpPr/>
          <p:nvPr/>
        </p:nvSpPr>
        <p:spPr>
          <a:xfrm>
            <a:off x="2854607" y="5732514"/>
            <a:ext cx="380364" cy="372517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Chord 23">
            <a:extLst>
              <a:ext uri="{FF2B5EF4-FFF2-40B4-BE49-F238E27FC236}">
                <a16:creationId xmlns:a16="http://schemas.microsoft.com/office/drawing/2014/main" id="{4503B19D-8D22-4796-9277-A515325C7FCC}"/>
              </a:ext>
            </a:extLst>
          </p:cNvPr>
          <p:cNvSpPr/>
          <p:nvPr/>
        </p:nvSpPr>
        <p:spPr>
          <a:xfrm rot="5400000">
            <a:off x="2254018" y="1938288"/>
            <a:ext cx="3421871" cy="5924854"/>
          </a:xfrm>
          <a:prstGeom prst="chord">
            <a:avLst>
              <a:gd name="adj1" fmla="val 5406826"/>
              <a:gd name="adj2" fmla="val 16199998"/>
            </a:avLst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2815E26-1FC3-4398-BA7A-73437BE7FBA2}"/>
              </a:ext>
            </a:extLst>
          </p:cNvPr>
          <p:cNvSpPr/>
          <p:nvPr/>
        </p:nvSpPr>
        <p:spPr>
          <a:xfrm>
            <a:off x="983406" y="3832703"/>
            <a:ext cx="6705600" cy="1030837"/>
          </a:xfrm>
          <a:custGeom>
            <a:avLst/>
            <a:gdLst>
              <a:gd name="connsiteX0" fmla="*/ 0 w 6705600"/>
              <a:gd name="connsiteY0" fmla="*/ 830729 h 830729"/>
              <a:gd name="connsiteX1" fmla="*/ 71718 w 6705600"/>
              <a:gd name="connsiteY1" fmla="*/ 788894 h 830729"/>
              <a:gd name="connsiteX2" fmla="*/ 215153 w 6705600"/>
              <a:gd name="connsiteY2" fmla="*/ 615576 h 830729"/>
              <a:gd name="connsiteX3" fmla="*/ 268941 w 6705600"/>
              <a:gd name="connsiteY3" fmla="*/ 782917 h 830729"/>
              <a:gd name="connsiteX4" fmla="*/ 645459 w 6705600"/>
              <a:gd name="connsiteY4" fmla="*/ 788894 h 830729"/>
              <a:gd name="connsiteX5" fmla="*/ 699247 w 6705600"/>
              <a:gd name="connsiteY5" fmla="*/ 669364 h 830729"/>
              <a:gd name="connsiteX6" fmla="*/ 741083 w 6705600"/>
              <a:gd name="connsiteY6" fmla="*/ 794870 h 830729"/>
              <a:gd name="connsiteX7" fmla="*/ 1123577 w 6705600"/>
              <a:gd name="connsiteY7" fmla="*/ 788894 h 830729"/>
              <a:gd name="connsiteX8" fmla="*/ 1141506 w 6705600"/>
              <a:gd name="connsiteY8" fmla="*/ 699247 h 830729"/>
              <a:gd name="connsiteX9" fmla="*/ 1195294 w 6705600"/>
              <a:gd name="connsiteY9" fmla="*/ 794870 h 830729"/>
              <a:gd name="connsiteX10" fmla="*/ 1356659 w 6705600"/>
              <a:gd name="connsiteY10" fmla="*/ 776941 h 830729"/>
              <a:gd name="connsiteX11" fmla="*/ 1356659 w 6705600"/>
              <a:gd name="connsiteY11" fmla="*/ 776941 h 830729"/>
              <a:gd name="connsiteX12" fmla="*/ 1458259 w 6705600"/>
              <a:gd name="connsiteY12" fmla="*/ 753035 h 830729"/>
              <a:gd name="connsiteX13" fmla="*/ 1458259 w 6705600"/>
              <a:gd name="connsiteY13" fmla="*/ 753035 h 830729"/>
              <a:gd name="connsiteX14" fmla="*/ 1512047 w 6705600"/>
              <a:gd name="connsiteY14" fmla="*/ 705223 h 830729"/>
              <a:gd name="connsiteX15" fmla="*/ 1589741 w 6705600"/>
              <a:gd name="connsiteY15" fmla="*/ 735106 h 830729"/>
              <a:gd name="connsiteX16" fmla="*/ 1607671 w 6705600"/>
              <a:gd name="connsiteY16" fmla="*/ 603623 h 830729"/>
              <a:gd name="connsiteX17" fmla="*/ 1637553 w 6705600"/>
              <a:gd name="connsiteY17" fmla="*/ 627529 h 830729"/>
              <a:gd name="connsiteX18" fmla="*/ 1661459 w 6705600"/>
              <a:gd name="connsiteY18" fmla="*/ 579717 h 830729"/>
              <a:gd name="connsiteX19" fmla="*/ 1763059 w 6705600"/>
              <a:gd name="connsiteY19" fmla="*/ 759011 h 830729"/>
              <a:gd name="connsiteX20" fmla="*/ 1852706 w 6705600"/>
              <a:gd name="connsiteY20" fmla="*/ 496047 h 830729"/>
              <a:gd name="connsiteX21" fmla="*/ 1888565 w 6705600"/>
              <a:gd name="connsiteY21" fmla="*/ 627529 h 830729"/>
              <a:gd name="connsiteX22" fmla="*/ 1930400 w 6705600"/>
              <a:gd name="connsiteY22" fmla="*/ 537882 h 830729"/>
              <a:gd name="connsiteX23" fmla="*/ 1960283 w 6705600"/>
              <a:gd name="connsiteY23" fmla="*/ 723153 h 830729"/>
              <a:gd name="connsiteX24" fmla="*/ 2037977 w 6705600"/>
              <a:gd name="connsiteY24" fmla="*/ 573741 h 830729"/>
              <a:gd name="connsiteX25" fmla="*/ 2079812 w 6705600"/>
              <a:gd name="connsiteY25" fmla="*/ 382494 h 830729"/>
              <a:gd name="connsiteX26" fmla="*/ 2294965 w 6705600"/>
              <a:gd name="connsiteY26" fmla="*/ 406400 h 830729"/>
              <a:gd name="connsiteX27" fmla="*/ 2330824 w 6705600"/>
              <a:gd name="connsiteY27" fmla="*/ 513976 h 830729"/>
              <a:gd name="connsiteX28" fmla="*/ 2402541 w 6705600"/>
              <a:gd name="connsiteY28" fmla="*/ 513976 h 830729"/>
              <a:gd name="connsiteX29" fmla="*/ 2420471 w 6705600"/>
              <a:gd name="connsiteY29" fmla="*/ 436282 h 830729"/>
              <a:gd name="connsiteX30" fmla="*/ 2474259 w 6705600"/>
              <a:gd name="connsiteY30" fmla="*/ 531906 h 830729"/>
              <a:gd name="connsiteX31" fmla="*/ 2480235 w 6705600"/>
              <a:gd name="connsiteY31" fmla="*/ 597647 h 830729"/>
              <a:gd name="connsiteX32" fmla="*/ 2581835 w 6705600"/>
              <a:gd name="connsiteY32" fmla="*/ 597647 h 830729"/>
              <a:gd name="connsiteX33" fmla="*/ 2581835 w 6705600"/>
              <a:gd name="connsiteY33" fmla="*/ 513976 h 830729"/>
              <a:gd name="connsiteX34" fmla="*/ 2617694 w 6705600"/>
              <a:gd name="connsiteY34" fmla="*/ 472141 h 830729"/>
              <a:gd name="connsiteX35" fmla="*/ 2653553 w 6705600"/>
              <a:gd name="connsiteY35" fmla="*/ 573741 h 830729"/>
              <a:gd name="connsiteX36" fmla="*/ 2725271 w 6705600"/>
              <a:gd name="connsiteY36" fmla="*/ 573741 h 830729"/>
              <a:gd name="connsiteX37" fmla="*/ 2791012 w 6705600"/>
              <a:gd name="connsiteY37" fmla="*/ 424329 h 830729"/>
              <a:gd name="connsiteX38" fmla="*/ 2910541 w 6705600"/>
              <a:gd name="connsiteY38" fmla="*/ 364564 h 830729"/>
              <a:gd name="connsiteX39" fmla="*/ 3030071 w 6705600"/>
              <a:gd name="connsiteY39" fmla="*/ 442258 h 830729"/>
              <a:gd name="connsiteX40" fmla="*/ 3083859 w 6705600"/>
              <a:gd name="connsiteY40" fmla="*/ 418353 h 830729"/>
              <a:gd name="connsiteX41" fmla="*/ 3209365 w 6705600"/>
              <a:gd name="connsiteY41" fmla="*/ 776941 h 830729"/>
              <a:gd name="connsiteX42" fmla="*/ 3394635 w 6705600"/>
              <a:gd name="connsiteY42" fmla="*/ 747058 h 830729"/>
              <a:gd name="connsiteX43" fmla="*/ 3561977 w 6705600"/>
              <a:gd name="connsiteY43" fmla="*/ 519953 h 830729"/>
              <a:gd name="connsiteX44" fmla="*/ 3609788 w 6705600"/>
              <a:gd name="connsiteY44" fmla="*/ 388470 h 830729"/>
              <a:gd name="connsiteX45" fmla="*/ 3693459 w 6705600"/>
              <a:gd name="connsiteY45" fmla="*/ 382494 h 830729"/>
              <a:gd name="connsiteX46" fmla="*/ 3735294 w 6705600"/>
              <a:gd name="connsiteY46" fmla="*/ 561788 h 830729"/>
              <a:gd name="connsiteX47" fmla="*/ 3759200 w 6705600"/>
              <a:gd name="connsiteY47" fmla="*/ 681317 h 830729"/>
              <a:gd name="connsiteX48" fmla="*/ 3842871 w 6705600"/>
              <a:gd name="connsiteY48" fmla="*/ 382494 h 830729"/>
              <a:gd name="connsiteX49" fmla="*/ 3926541 w 6705600"/>
              <a:gd name="connsiteY49" fmla="*/ 394447 h 830729"/>
              <a:gd name="connsiteX50" fmla="*/ 4034118 w 6705600"/>
              <a:gd name="connsiteY50" fmla="*/ 675341 h 830729"/>
              <a:gd name="connsiteX51" fmla="*/ 4231341 w 6705600"/>
              <a:gd name="connsiteY51" fmla="*/ 448235 h 830729"/>
              <a:gd name="connsiteX52" fmla="*/ 4344894 w 6705600"/>
              <a:gd name="connsiteY52" fmla="*/ 119529 h 830729"/>
              <a:gd name="connsiteX53" fmla="*/ 4410635 w 6705600"/>
              <a:gd name="connsiteY53" fmla="*/ 131482 h 830729"/>
              <a:gd name="connsiteX54" fmla="*/ 4482353 w 6705600"/>
              <a:gd name="connsiteY54" fmla="*/ 0 h 830729"/>
              <a:gd name="connsiteX55" fmla="*/ 4607859 w 6705600"/>
              <a:gd name="connsiteY55" fmla="*/ 496047 h 830729"/>
              <a:gd name="connsiteX56" fmla="*/ 4661647 w 6705600"/>
              <a:gd name="connsiteY56" fmla="*/ 466164 h 830729"/>
              <a:gd name="connsiteX57" fmla="*/ 4709459 w 6705600"/>
              <a:gd name="connsiteY57" fmla="*/ 687294 h 830729"/>
              <a:gd name="connsiteX58" fmla="*/ 4828988 w 6705600"/>
              <a:gd name="connsiteY58" fmla="*/ 508000 h 830729"/>
              <a:gd name="connsiteX59" fmla="*/ 4888753 w 6705600"/>
              <a:gd name="connsiteY59" fmla="*/ 657411 h 830729"/>
              <a:gd name="connsiteX60" fmla="*/ 4942541 w 6705600"/>
              <a:gd name="connsiteY60" fmla="*/ 537882 h 830729"/>
              <a:gd name="connsiteX61" fmla="*/ 5080000 w 6705600"/>
              <a:gd name="connsiteY61" fmla="*/ 251011 h 830729"/>
              <a:gd name="connsiteX62" fmla="*/ 5181600 w 6705600"/>
              <a:gd name="connsiteY62" fmla="*/ 645458 h 830729"/>
              <a:gd name="connsiteX63" fmla="*/ 5271247 w 6705600"/>
              <a:gd name="connsiteY63" fmla="*/ 406400 h 830729"/>
              <a:gd name="connsiteX64" fmla="*/ 5342965 w 6705600"/>
              <a:gd name="connsiteY64" fmla="*/ 525929 h 830729"/>
              <a:gd name="connsiteX65" fmla="*/ 5342965 w 6705600"/>
              <a:gd name="connsiteY65" fmla="*/ 699247 h 830729"/>
              <a:gd name="connsiteX66" fmla="*/ 5420659 w 6705600"/>
              <a:gd name="connsiteY66" fmla="*/ 735106 h 830729"/>
              <a:gd name="connsiteX67" fmla="*/ 5474447 w 6705600"/>
              <a:gd name="connsiteY67" fmla="*/ 603623 h 830729"/>
              <a:gd name="connsiteX68" fmla="*/ 5516283 w 6705600"/>
              <a:gd name="connsiteY68" fmla="*/ 561788 h 830729"/>
              <a:gd name="connsiteX69" fmla="*/ 5540188 w 6705600"/>
              <a:gd name="connsiteY69" fmla="*/ 448235 h 830729"/>
              <a:gd name="connsiteX70" fmla="*/ 5617883 w 6705600"/>
              <a:gd name="connsiteY70" fmla="*/ 537882 h 830729"/>
              <a:gd name="connsiteX71" fmla="*/ 5617883 w 6705600"/>
              <a:gd name="connsiteY71" fmla="*/ 442258 h 830729"/>
              <a:gd name="connsiteX72" fmla="*/ 5701553 w 6705600"/>
              <a:gd name="connsiteY72" fmla="*/ 753035 h 830729"/>
              <a:gd name="connsiteX73" fmla="*/ 5767294 w 6705600"/>
              <a:gd name="connsiteY73" fmla="*/ 770964 h 830729"/>
              <a:gd name="connsiteX74" fmla="*/ 5779247 w 6705600"/>
              <a:gd name="connsiteY74" fmla="*/ 675341 h 830729"/>
              <a:gd name="connsiteX75" fmla="*/ 5886824 w 6705600"/>
              <a:gd name="connsiteY75" fmla="*/ 675341 h 830729"/>
              <a:gd name="connsiteX76" fmla="*/ 5904753 w 6705600"/>
              <a:gd name="connsiteY76" fmla="*/ 705223 h 830729"/>
              <a:gd name="connsiteX77" fmla="*/ 6113930 w 6705600"/>
              <a:gd name="connsiteY77" fmla="*/ 579717 h 830729"/>
              <a:gd name="connsiteX78" fmla="*/ 6251388 w 6705600"/>
              <a:gd name="connsiteY78" fmla="*/ 782917 h 830729"/>
              <a:gd name="connsiteX79" fmla="*/ 6508377 w 6705600"/>
              <a:gd name="connsiteY79" fmla="*/ 764988 h 830729"/>
              <a:gd name="connsiteX80" fmla="*/ 6592047 w 6705600"/>
              <a:gd name="connsiteY80" fmla="*/ 603623 h 830729"/>
              <a:gd name="connsiteX81" fmla="*/ 6633883 w 6705600"/>
              <a:gd name="connsiteY81" fmla="*/ 627529 h 830729"/>
              <a:gd name="connsiteX82" fmla="*/ 6651812 w 6705600"/>
              <a:gd name="connsiteY82" fmla="*/ 764988 h 830729"/>
              <a:gd name="connsiteX83" fmla="*/ 6705600 w 6705600"/>
              <a:gd name="connsiteY83" fmla="*/ 759011 h 830729"/>
              <a:gd name="connsiteX84" fmla="*/ 6705600 w 6705600"/>
              <a:gd name="connsiteY84" fmla="*/ 824753 h 830729"/>
              <a:gd name="connsiteX85" fmla="*/ 0 w 6705600"/>
              <a:gd name="connsiteY85" fmla="*/ 830729 h 8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05600" h="830729">
                <a:moveTo>
                  <a:pt x="0" y="830729"/>
                </a:moveTo>
                <a:lnTo>
                  <a:pt x="71718" y="788894"/>
                </a:lnTo>
                <a:lnTo>
                  <a:pt x="215153" y="615576"/>
                </a:lnTo>
                <a:lnTo>
                  <a:pt x="268941" y="782917"/>
                </a:lnTo>
                <a:lnTo>
                  <a:pt x="645459" y="788894"/>
                </a:lnTo>
                <a:lnTo>
                  <a:pt x="699247" y="669364"/>
                </a:lnTo>
                <a:lnTo>
                  <a:pt x="741083" y="794870"/>
                </a:lnTo>
                <a:lnTo>
                  <a:pt x="1123577" y="788894"/>
                </a:lnTo>
                <a:lnTo>
                  <a:pt x="1141506" y="699247"/>
                </a:lnTo>
                <a:lnTo>
                  <a:pt x="1195294" y="794870"/>
                </a:lnTo>
                <a:lnTo>
                  <a:pt x="1356659" y="776941"/>
                </a:lnTo>
                <a:lnTo>
                  <a:pt x="1356659" y="776941"/>
                </a:lnTo>
                <a:lnTo>
                  <a:pt x="1458259" y="753035"/>
                </a:lnTo>
                <a:lnTo>
                  <a:pt x="1458259" y="753035"/>
                </a:lnTo>
                <a:lnTo>
                  <a:pt x="1512047" y="705223"/>
                </a:lnTo>
                <a:lnTo>
                  <a:pt x="1589741" y="735106"/>
                </a:lnTo>
                <a:lnTo>
                  <a:pt x="1607671" y="603623"/>
                </a:lnTo>
                <a:lnTo>
                  <a:pt x="1637553" y="627529"/>
                </a:lnTo>
                <a:lnTo>
                  <a:pt x="1661459" y="579717"/>
                </a:lnTo>
                <a:lnTo>
                  <a:pt x="1763059" y="759011"/>
                </a:lnTo>
                <a:lnTo>
                  <a:pt x="1852706" y="496047"/>
                </a:lnTo>
                <a:lnTo>
                  <a:pt x="1888565" y="627529"/>
                </a:lnTo>
                <a:lnTo>
                  <a:pt x="1930400" y="537882"/>
                </a:lnTo>
                <a:lnTo>
                  <a:pt x="1960283" y="723153"/>
                </a:lnTo>
                <a:lnTo>
                  <a:pt x="2037977" y="573741"/>
                </a:lnTo>
                <a:lnTo>
                  <a:pt x="2079812" y="382494"/>
                </a:lnTo>
                <a:lnTo>
                  <a:pt x="2294965" y="406400"/>
                </a:lnTo>
                <a:lnTo>
                  <a:pt x="2330824" y="513976"/>
                </a:lnTo>
                <a:lnTo>
                  <a:pt x="2402541" y="513976"/>
                </a:lnTo>
                <a:lnTo>
                  <a:pt x="2420471" y="436282"/>
                </a:lnTo>
                <a:lnTo>
                  <a:pt x="2474259" y="531906"/>
                </a:lnTo>
                <a:lnTo>
                  <a:pt x="2480235" y="597647"/>
                </a:lnTo>
                <a:lnTo>
                  <a:pt x="2581835" y="597647"/>
                </a:lnTo>
                <a:lnTo>
                  <a:pt x="2581835" y="513976"/>
                </a:lnTo>
                <a:lnTo>
                  <a:pt x="2617694" y="472141"/>
                </a:lnTo>
                <a:lnTo>
                  <a:pt x="2653553" y="573741"/>
                </a:lnTo>
                <a:lnTo>
                  <a:pt x="2725271" y="573741"/>
                </a:lnTo>
                <a:lnTo>
                  <a:pt x="2791012" y="424329"/>
                </a:lnTo>
                <a:lnTo>
                  <a:pt x="2910541" y="364564"/>
                </a:lnTo>
                <a:lnTo>
                  <a:pt x="3030071" y="442258"/>
                </a:lnTo>
                <a:lnTo>
                  <a:pt x="3083859" y="418353"/>
                </a:lnTo>
                <a:lnTo>
                  <a:pt x="3209365" y="776941"/>
                </a:lnTo>
                <a:lnTo>
                  <a:pt x="3394635" y="747058"/>
                </a:lnTo>
                <a:lnTo>
                  <a:pt x="3561977" y="519953"/>
                </a:lnTo>
                <a:lnTo>
                  <a:pt x="3609788" y="388470"/>
                </a:lnTo>
                <a:lnTo>
                  <a:pt x="3693459" y="382494"/>
                </a:lnTo>
                <a:lnTo>
                  <a:pt x="3735294" y="561788"/>
                </a:lnTo>
                <a:lnTo>
                  <a:pt x="3759200" y="681317"/>
                </a:lnTo>
                <a:lnTo>
                  <a:pt x="3842871" y="382494"/>
                </a:lnTo>
                <a:lnTo>
                  <a:pt x="3926541" y="394447"/>
                </a:lnTo>
                <a:lnTo>
                  <a:pt x="4034118" y="675341"/>
                </a:lnTo>
                <a:lnTo>
                  <a:pt x="4231341" y="448235"/>
                </a:lnTo>
                <a:lnTo>
                  <a:pt x="4344894" y="119529"/>
                </a:lnTo>
                <a:lnTo>
                  <a:pt x="4410635" y="131482"/>
                </a:lnTo>
                <a:lnTo>
                  <a:pt x="4482353" y="0"/>
                </a:lnTo>
                <a:lnTo>
                  <a:pt x="4607859" y="496047"/>
                </a:lnTo>
                <a:lnTo>
                  <a:pt x="4661647" y="466164"/>
                </a:lnTo>
                <a:lnTo>
                  <a:pt x="4709459" y="687294"/>
                </a:lnTo>
                <a:lnTo>
                  <a:pt x="4828988" y="508000"/>
                </a:lnTo>
                <a:lnTo>
                  <a:pt x="4888753" y="657411"/>
                </a:lnTo>
                <a:lnTo>
                  <a:pt x="4942541" y="537882"/>
                </a:lnTo>
                <a:lnTo>
                  <a:pt x="5080000" y="251011"/>
                </a:lnTo>
                <a:lnTo>
                  <a:pt x="5181600" y="645458"/>
                </a:lnTo>
                <a:lnTo>
                  <a:pt x="5271247" y="406400"/>
                </a:lnTo>
                <a:lnTo>
                  <a:pt x="5342965" y="525929"/>
                </a:lnTo>
                <a:lnTo>
                  <a:pt x="5342965" y="699247"/>
                </a:lnTo>
                <a:lnTo>
                  <a:pt x="5420659" y="735106"/>
                </a:lnTo>
                <a:lnTo>
                  <a:pt x="5474447" y="603623"/>
                </a:lnTo>
                <a:lnTo>
                  <a:pt x="5516283" y="561788"/>
                </a:lnTo>
                <a:lnTo>
                  <a:pt x="5540188" y="448235"/>
                </a:lnTo>
                <a:lnTo>
                  <a:pt x="5617883" y="537882"/>
                </a:lnTo>
                <a:lnTo>
                  <a:pt x="5617883" y="442258"/>
                </a:lnTo>
                <a:lnTo>
                  <a:pt x="5701553" y="753035"/>
                </a:lnTo>
                <a:lnTo>
                  <a:pt x="5767294" y="770964"/>
                </a:lnTo>
                <a:lnTo>
                  <a:pt x="5779247" y="675341"/>
                </a:lnTo>
                <a:lnTo>
                  <a:pt x="5886824" y="675341"/>
                </a:lnTo>
                <a:lnTo>
                  <a:pt x="5904753" y="705223"/>
                </a:lnTo>
                <a:lnTo>
                  <a:pt x="6113930" y="579717"/>
                </a:lnTo>
                <a:lnTo>
                  <a:pt x="6251388" y="782917"/>
                </a:lnTo>
                <a:lnTo>
                  <a:pt x="6508377" y="764988"/>
                </a:lnTo>
                <a:lnTo>
                  <a:pt x="6592047" y="603623"/>
                </a:lnTo>
                <a:lnTo>
                  <a:pt x="6633883" y="627529"/>
                </a:lnTo>
                <a:lnTo>
                  <a:pt x="6651812" y="764988"/>
                </a:lnTo>
                <a:lnTo>
                  <a:pt x="6705600" y="759011"/>
                </a:lnTo>
                <a:lnTo>
                  <a:pt x="6705600" y="824753"/>
                </a:lnTo>
                <a:lnTo>
                  <a:pt x="0" y="830729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55BD077-5432-4D8C-8FB2-153BD5F6B42A}"/>
              </a:ext>
            </a:extLst>
          </p:cNvPr>
          <p:cNvSpPr/>
          <p:nvPr/>
        </p:nvSpPr>
        <p:spPr>
          <a:xfrm>
            <a:off x="4223249" y="3212261"/>
            <a:ext cx="193040" cy="143074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070A32-6EE6-4722-AD08-A51087952CE2}"/>
              </a:ext>
            </a:extLst>
          </p:cNvPr>
          <p:cNvSpPr txBox="1"/>
          <p:nvPr/>
        </p:nvSpPr>
        <p:spPr>
          <a:xfrm>
            <a:off x="3258536" y="2285416"/>
            <a:ext cx="2106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My family know where I will be @50km, but they also want to know when?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6DA39B-777C-47F3-A6AA-3C2A53AC3546}"/>
              </a:ext>
            </a:extLst>
          </p:cNvPr>
          <p:cNvSpPr/>
          <p:nvPr/>
        </p:nvSpPr>
        <p:spPr>
          <a:xfrm>
            <a:off x="4117999" y="1913825"/>
            <a:ext cx="380364" cy="372517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A769A0-004A-421A-B036-7D68809E9374}"/>
              </a:ext>
            </a:extLst>
          </p:cNvPr>
          <p:cNvSpPr txBox="1"/>
          <p:nvPr/>
        </p:nvSpPr>
        <p:spPr>
          <a:xfrm>
            <a:off x="352801" y="2382671"/>
            <a:ext cx="2648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I know what nutrition to carry per hour, but how many hours will it take me to get to each checkpoint?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B6718A6-6C67-480D-89EF-829AF308F393}"/>
              </a:ext>
            </a:extLst>
          </p:cNvPr>
          <p:cNvSpPr/>
          <p:nvPr/>
        </p:nvSpPr>
        <p:spPr>
          <a:xfrm>
            <a:off x="1005385" y="4815053"/>
            <a:ext cx="6808471" cy="2235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CB978E-587D-4CB3-9EB9-65F3F2EE0195}"/>
              </a:ext>
            </a:extLst>
          </p:cNvPr>
          <p:cNvSpPr/>
          <p:nvPr/>
        </p:nvSpPr>
        <p:spPr>
          <a:xfrm>
            <a:off x="469763" y="4709009"/>
            <a:ext cx="532764" cy="431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/>
              <a:t>0 km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06EE97-FB08-4E96-B4DD-B5F2597C6A15}"/>
              </a:ext>
            </a:extLst>
          </p:cNvPr>
          <p:cNvSpPr/>
          <p:nvPr/>
        </p:nvSpPr>
        <p:spPr>
          <a:xfrm>
            <a:off x="7856881" y="4703929"/>
            <a:ext cx="573404" cy="431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/>
              <a:t>100 km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447DFE-8818-44EA-8F5A-1AD9C0715AE6}"/>
              </a:ext>
            </a:extLst>
          </p:cNvPr>
          <p:cNvSpPr/>
          <p:nvPr/>
        </p:nvSpPr>
        <p:spPr>
          <a:xfrm>
            <a:off x="5922667" y="4710913"/>
            <a:ext cx="532764" cy="431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/>
              <a:t>77 km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FB0829-CC00-4538-8BFC-506016B5312B}"/>
              </a:ext>
            </a:extLst>
          </p:cNvPr>
          <p:cNvSpPr/>
          <p:nvPr/>
        </p:nvSpPr>
        <p:spPr>
          <a:xfrm>
            <a:off x="4051798" y="4710913"/>
            <a:ext cx="532764" cy="431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/>
              <a:t>50 km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B06A4A-6DF0-400A-B3E8-B496C85FB759}"/>
              </a:ext>
            </a:extLst>
          </p:cNvPr>
          <p:cNvSpPr/>
          <p:nvPr/>
        </p:nvSpPr>
        <p:spPr>
          <a:xfrm>
            <a:off x="2089646" y="4703929"/>
            <a:ext cx="532764" cy="431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/>
              <a:t>21 km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D5A09B-1AD2-4C16-AB6D-419636442E2E}"/>
              </a:ext>
            </a:extLst>
          </p:cNvPr>
          <p:cNvSpPr/>
          <p:nvPr/>
        </p:nvSpPr>
        <p:spPr>
          <a:xfrm>
            <a:off x="6710574" y="2693174"/>
            <a:ext cx="380364" cy="372517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CC349F-8A6F-4F27-AA4A-43714ECDCA7D}"/>
              </a:ext>
            </a:extLst>
          </p:cNvPr>
          <p:cNvSpPr txBox="1"/>
          <p:nvPr/>
        </p:nvSpPr>
        <p:spPr>
          <a:xfrm>
            <a:off x="5773477" y="3076893"/>
            <a:ext cx="2354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Where will I be when the sun sets?  Will I need a headlamp?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C23267-E852-49B8-9607-8915151A44EC}"/>
              </a:ext>
            </a:extLst>
          </p:cNvPr>
          <p:cNvSpPr/>
          <p:nvPr/>
        </p:nvSpPr>
        <p:spPr>
          <a:xfrm>
            <a:off x="1525844" y="2008825"/>
            <a:ext cx="380364" cy="372517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0EC3E1-0754-4AEC-8784-7D5E1302D793}"/>
              </a:ext>
            </a:extLst>
          </p:cNvPr>
          <p:cNvCxnSpPr>
            <a:cxnSpLocks/>
          </p:cNvCxnSpPr>
          <p:nvPr/>
        </p:nvCxnSpPr>
        <p:spPr>
          <a:xfrm>
            <a:off x="1002525" y="3920921"/>
            <a:ext cx="1326187" cy="766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3505B3-E495-45E7-8AB3-6E5813ADD718}"/>
              </a:ext>
            </a:extLst>
          </p:cNvPr>
          <p:cNvCxnSpPr>
            <a:cxnSpLocks/>
          </p:cNvCxnSpPr>
          <p:nvPr/>
        </p:nvCxnSpPr>
        <p:spPr>
          <a:xfrm>
            <a:off x="2376845" y="3925625"/>
            <a:ext cx="1856564" cy="135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27B2AD5-D2E9-4C81-84E8-0A66AC199648}"/>
              </a:ext>
            </a:extLst>
          </p:cNvPr>
          <p:cNvCxnSpPr/>
          <p:nvPr/>
        </p:nvCxnSpPr>
        <p:spPr>
          <a:xfrm>
            <a:off x="1002525" y="4546532"/>
            <a:ext cx="124947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2F8988-0C25-48EA-8518-F214935F2935}"/>
              </a:ext>
            </a:extLst>
          </p:cNvPr>
          <p:cNvCxnSpPr>
            <a:cxnSpLocks/>
          </p:cNvCxnSpPr>
          <p:nvPr/>
        </p:nvCxnSpPr>
        <p:spPr>
          <a:xfrm>
            <a:off x="2356028" y="4235972"/>
            <a:ext cx="186722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A91435B-7C87-4E8E-A6C0-A8FF81F15836}"/>
              </a:ext>
            </a:extLst>
          </p:cNvPr>
          <p:cNvSpPr txBox="1"/>
          <p:nvPr/>
        </p:nvSpPr>
        <p:spPr>
          <a:xfrm>
            <a:off x="274907" y="3343671"/>
            <a:ext cx="39242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1400" b="1" dirty="0"/>
              <a:t>Distance:</a:t>
            </a:r>
          </a:p>
          <a:p>
            <a:pPr>
              <a:spcAft>
                <a:spcPts val="600"/>
              </a:spcAft>
            </a:pPr>
            <a:r>
              <a:rPr lang="en-AU" sz="1400" b="1" dirty="0"/>
              <a:t>                      21km                        29km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C516A5-D25A-452E-BBB0-6917F630C54E}"/>
              </a:ext>
            </a:extLst>
          </p:cNvPr>
          <p:cNvSpPr txBox="1"/>
          <p:nvPr/>
        </p:nvSpPr>
        <p:spPr>
          <a:xfrm>
            <a:off x="288514" y="3970788"/>
            <a:ext cx="39242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1400" b="1" dirty="0"/>
              <a:t>Elevation                                        366m</a:t>
            </a:r>
          </a:p>
          <a:p>
            <a:pPr>
              <a:spcAft>
                <a:spcPts val="600"/>
              </a:spcAft>
            </a:pPr>
            <a:r>
              <a:rPr lang="en-AU" sz="1400" b="1" dirty="0"/>
              <a:t>Gain:            97m   </a:t>
            </a:r>
          </a:p>
        </p:txBody>
      </p:sp>
    </p:spTree>
    <p:extLst>
      <p:ext uri="{BB962C8B-B14F-4D97-AF65-F5344CB8AC3E}">
        <p14:creationId xmlns:p14="http://schemas.microsoft.com/office/powerpoint/2010/main" val="8372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21" grpId="0"/>
      <p:bldP spid="22" grpId="0" animBg="1"/>
      <p:bldP spid="25" grpId="0" animBg="1"/>
      <p:bldP spid="24" grpId="0" animBg="1"/>
      <p:bldP spid="23" grpId="0" animBg="1"/>
      <p:bldP spid="19" grpId="0" animBg="1"/>
      <p:bldP spid="20" grpId="0"/>
      <p:bldP spid="26" grpId="0" animBg="1"/>
      <p:bldP spid="27" grpId="0"/>
      <p:bldP spid="29" grpId="0" animBg="1"/>
      <p:bldP spid="30" grpId="0"/>
      <p:bldP spid="31" grpId="0" animBg="1"/>
      <p:bldP spid="51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33350" y="180975"/>
            <a:ext cx="11068050" cy="6524626"/>
          </a:xfrm>
          <a:prstGeom prst="homePlate">
            <a:avLst>
              <a:gd name="adj" fmla="val 23525"/>
            </a:avLst>
          </a:prstGeom>
          <a:blipFill>
            <a:blip r:embed="rId3"/>
            <a:stretch>
              <a:fillRect l="-22696" t="-13452" r="72" b="-13452"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4CD466-6EA5-4147-A742-595CB5DACC75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F4C74D5-2CFE-4F46-AB0E-E68F729A763A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CE43CF-C2CA-4A5E-B906-543FF989ECEB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729F7F1E-1EE3-48D0-A833-0EAC4E92F08F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5B918-6967-40FF-A0B1-5F746BB0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1725561"/>
            <a:ext cx="8077200" cy="3905252"/>
          </a:xfrm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r>
              <a:rPr lang="en-AU" sz="2800" b="1" dirty="0">
                <a:solidFill>
                  <a:schemeClr val="tx1"/>
                </a:solidFill>
              </a:rPr>
              <a:t>Predict my pace per segment for the Race</a:t>
            </a:r>
          </a:p>
          <a:p>
            <a:endParaRPr lang="en-AU" sz="2800" b="1" dirty="0">
              <a:solidFill>
                <a:schemeClr val="tx1"/>
              </a:solidFill>
            </a:endParaRPr>
          </a:p>
          <a:p>
            <a:endParaRPr lang="en-AU" sz="2800" b="1" dirty="0">
              <a:solidFill>
                <a:schemeClr val="tx1"/>
              </a:solidFill>
            </a:endParaRPr>
          </a:p>
          <a:p>
            <a:r>
              <a:rPr lang="en-AU" sz="2800" b="1" dirty="0">
                <a:solidFill>
                  <a:schemeClr val="tx1"/>
                </a:solidFill>
              </a:rPr>
              <a:t>Use this to calculate: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b="1" dirty="0">
                <a:solidFill>
                  <a:schemeClr val="tx1"/>
                </a:solidFill>
              </a:rPr>
              <a:t>Best pacing to suit my level of fitness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b="1" dirty="0">
                <a:solidFill>
                  <a:schemeClr val="tx1"/>
                </a:solidFill>
              </a:rPr>
              <a:t>Nutrition needs for each segment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b="1" dirty="0">
                <a:solidFill>
                  <a:schemeClr val="tx1"/>
                </a:solidFill>
              </a:rPr>
              <a:t>Time of arrival at a checkpoint for family and friends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400" b="1" dirty="0">
                <a:solidFill>
                  <a:schemeClr val="tx1"/>
                </a:solidFill>
              </a:rPr>
              <a:t>When/If I will need a headlamp</a:t>
            </a:r>
            <a:endParaRPr lang="en-AU" sz="2400" dirty="0">
              <a:solidFill>
                <a:schemeClr val="tx1"/>
              </a:solidFill>
            </a:endParaRPr>
          </a:p>
          <a:p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466726"/>
            <a:ext cx="8086725" cy="723900"/>
          </a:xfrm>
          <a:noFill/>
        </p:spPr>
        <p:txBody>
          <a:bodyPr>
            <a:no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Objectives…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0515E2-8740-44B2-92A6-8F75582193ED}"/>
              </a:ext>
            </a:extLst>
          </p:cNvPr>
          <p:cNvSpPr/>
          <p:nvPr/>
        </p:nvSpPr>
        <p:spPr>
          <a:xfrm>
            <a:off x="638396" y="2327416"/>
            <a:ext cx="69156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Pace = </a:t>
            </a:r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(effort, terrain, fitness)</a:t>
            </a:r>
          </a:p>
        </p:txBody>
      </p:sp>
    </p:spTree>
    <p:extLst>
      <p:ext uri="{BB962C8B-B14F-4D97-AF65-F5344CB8AC3E}">
        <p14:creationId xmlns:p14="http://schemas.microsoft.com/office/powerpoint/2010/main" val="97065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33350" y="180975"/>
            <a:ext cx="11068050" cy="6524626"/>
          </a:xfrm>
          <a:prstGeom prst="homePlate">
            <a:avLst>
              <a:gd name="adj" fmla="val 23525"/>
            </a:avLst>
          </a:prstGeom>
          <a:blipFill>
            <a:blip r:embed="rId2"/>
            <a:stretch>
              <a:fillRect l="-22696" t="-13452" r="72" b="-13452"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4CD466-6EA5-4147-A742-595CB5DACC75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F4C74D5-2CFE-4F46-AB0E-E68F729A763A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CE43CF-C2CA-4A5E-B906-543FF989ECEB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729F7F1E-1EE3-48D0-A833-0EAC4E92F08F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5B918-6967-40FF-A0B1-5F746BB0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2384336"/>
            <a:ext cx="8077200" cy="3810005"/>
          </a:xfrm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2400" b="1" dirty="0">
                <a:solidFill>
                  <a:schemeClr val="tx1"/>
                </a:solidFill>
              </a:rPr>
              <a:t>Approach 1: Predict </a:t>
            </a:r>
            <a:r>
              <a:rPr lang="en-AU" sz="2400" b="1" u="sng" dirty="0">
                <a:solidFill>
                  <a:schemeClr val="tx1"/>
                </a:solidFill>
              </a:rPr>
              <a:t>Pace</a:t>
            </a:r>
          </a:p>
          <a:p>
            <a:pPr lvl="1"/>
            <a:r>
              <a:rPr lang="en-AU" sz="2000" b="1" dirty="0">
                <a:solidFill>
                  <a:schemeClr val="tx1"/>
                </a:solidFill>
              </a:rPr>
              <a:t>Estimate my </a:t>
            </a:r>
            <a:r>
              <a:rPr lang="en-AU" sz="2000" b="1" u="sng" dirty="0">
                <a:solidFill>
                  <a:schemeClr val="tx1"/>
                </a:solidFill>
              </a:rPr>
              <a:t>effort</a:t>
            </a:r>
            <a:r>
              <a:rPr lang="en-AU" sz="2000" b="1" dirty="0">
                <a:solidFill>
                  <a:schemeClr val="tx1"/>
                </a:solidFill>
              </a:rPr>
              <a:t> when running 100km</a:t>
            </a:r>
          </a:p>
          <a:p>
            <a:pPr lvl="1"/>
            <a:r>
              <a:rPr lang="en-AU" sz="2000" b="1" dirty="0">
                <a:solidFill>
                  <a:schemeClr val="tx1"/>
                </a:solidFill>
              </a:rPr>
              <a:t>Understand how my pace varies over different </a:t>
            </a:r>
            <a:r>
              <a:rPr lang="en-AU" sz="2000" b="1" u="sng" dirty="0">
                <a:solidFill>
                  <a:schemeClr val="tx1"/>
                </a:solidFill>
              </a:rPr>
              <a:t>terrain</a:t>
            </a:r>
          </a:p>
          <a:p>
            <a:pPr lvl="1"/>
            <a:r>
              <a:rPr lang="en-AU" sz="2000" b="1" dirty="0">
                <a:solidFill>
                  <a:schemeClr val="tx1"/>
                </a:solidFill>
              </a:rPr>
              <a:t>Adjust for expected </a:t>
            </a:r>
            <a:r>
              <a:rPr lang="en-AU" sz="2000" b="1" u="sng" dirty="0">
                <a:solidFill>
                  <a:schemeClr val="tx1"/>
                </a:solidFill>
              </a:rPr>
              <a:t>fitness</a:t>
            </a:r>
            <a:r>
              <a:rPr lang="en-AU" sz="2000" b="1" dirty="0">
                <a:solidFill>
                  <a:schemeClr val="tx1"/>
                </a:solidFill>
              </a:rPr>
              <a:t> level going into the race</a:t>
            </a:r>
          </a:p>
          <a:p>
            <a:pPr marL="457200" indent="-457200">
              <a:buFont typeface="+mj-lt"/>
              <a:buAutoNum type="arabicPeriod"/>
            </a:pPr>
            <a:endParaRPr lang="en-AU" sz="2400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400" b="1" dirty="0">
                <a:solidFill>
                  <a:schemeClr val="tx1"/>
                </a:solidFill>
              </a:rPr>
              <a:t>Approach 2: Predict </a:t>
            </a:r>
            <a:r>
              <a:rPr lang="en-AU" sz="2400" b="1" u="sng" dirty="0">
                <a:solidFill>
                  <a:schemeClr val="tx1"/>
                </a:solidFill>
              </a:rPr>
              <a:t>Place</a:t>
            </a:r>
          </a:p>
          <a:p>
            <a:pPr lvl="1"/>
            <a:r>
              <a:rPr lang="en-AU" sz="2000" b="1" dirty="0">
                <a:solidFill>
                  <a:schemeClr val="tx1"/>
                </a:solidFill>
              </a:rPr>
              <a:t>Predict what place I will finish based on my past races</a:t>
            </a:r>
          </a:p>
          <a:p>
            <a:pPr lvl="1"/>
            <a:r>
              <a:rPr lang="en-AU" sz="2000" b="1" dirty="0">
                <a:solidFill>
                  <a:schemeClr val="tx1"/>
                </a:solidFill>
              </a:rPr>
              <a:t>Use past SCC results to determine what pace past participants in that position completed the race in</a:t>
            </a:r>
          </a:p>
          <a:p>
            <a:pPr lvl="1"/>
            <a:endParaRPr lang="en-AU" sz="2000" b="1" dirty="0">
              <a:solidFill>
                <a:schemeClr val="tx1"/>
              </a:solidFill>
            </a:endParaRPr>
          </a:p>
          <a:p>
            <a:pPr lvl="1"/>
            <a:endParaRPr lang="en-AU" sz="2000" b="1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466726"/>
            <a:ext cx="8086725" cy="723900"/>
          </a:xfrm>
          <a:noFill/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Two Approaches to predicting pace…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05805A-9BDE-4CA6-9DD9-58DCAE597730}"/>
              </a:ext>
            </a:extLst>
          </p:cNvPr>
          <p:cNvSpPr/>
          <p:nvPr/>
        </p:nvSpPr>
        <p:spPr>
          <a:xfrm>
            <a:off x="566102" y="1610429"/>
            <a:ext cx="69156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Pace = </a:t>
            </a:r>
            <a:r>
              <a:rPr lang="en-US" sz="3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(effort, terrain, fitness)</a:t>
            </a:r>
          </a:p>
        </p:txBody>
      </p:sp>
    </p:spTree>
    <p:extLst>
      <p:ext uri="{BB962C8B-B14F-4D97-AF65-F5344CB8AC3E}">
        <p14:creationId xmlns:p14="http://schemas.microsoft.com/office/powerpoint/2010/main" val="227526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33350" y="180975"/>
            <a:ext cx="11068050" cy="6524626"/>
          </a:xfrm>
          <a:prstGeom prst="homePlate">
            <a:avLst>
              <a:gd name="adj" fmla="val 21043"/>
            </a:avLst>
          </a:prstGeom>
          <a:blipFill dpi="0" rotWithShape="1">
            <a:blip r:embed="rId2"/>
            <a:srcRect/>
            <a:stretch>
              <a:fillRect l="-1615" t="-7874" r="-11257" b="-7874"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7928C1-4860-4FE0-963C-E42CF17631BE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AF910AD-25CD-4062-AE88-FA688BD9E388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F807F-68E3-4433-8D74-F049638213F4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FE3B23CF-BE9D-4F59-8717-1244D542D065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5B918-6967-40FF-A0B1-5F746BB0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517351"/>
            <a:ext cx="8077200" cy="4857751"/>
          </a:xfrm>
          <a:noFill/>
          <a:ln>
            <a:noFill/>
          </a:ln>
        </p:spPr>
        <p:txBody>
          <a:bodyPr anchor="t"/>
          <a:lstStyle/>
          <a:p>
            <a:pPr marL="457200" indent="-45720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My Own Race Data</a:t>
            </a:r>
          </a:p>
          <a:p>
            <a:pPr marL="457200" indent="-457200">
              <a:buFont typeface="+mj-lt"/>
              <a:buAutoNum type="arabicPeriod"/>
            </a:pPr>
            <a:endParaRPr lang="en-AU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AU" sz="1400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AU" sz="1800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SCC Course Distance and elevation</a:t>
            </a:r>
          </a:p>
          <a:p>
            <a:pPr marL="457200" indent="-457200">
              <a:buFont typeface="+mj-lt"/>
              <a:buAutoNum type="arabicPeriod"/>
            </a:pPr>
            <a:endParaRPr lang="en-AU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AU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Past SCC Results from 2015-2017</a:t>
            </a:r>
          </a:p>
          <a:p>
            <a:pPr marL="457200" indent="-457200">
              <a:buFont typeface="+mj-lt"/>
              <a:buAutoNum type="arabicPeriod"/>
            </a:pPr>
            <a:endParaRPr lang="en-AU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504826"/>
            <a:ext cx="8086725" cy="723900"/>
          </a:xfrm>
          <a:noFill/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3 key sources of Data…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B13CB1-EA29-4E5F-B5F9-7390EB11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4" y="3601408"/>
            <a:ext cx="2019300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E2A9BB-EB51-41C4-88A0-E6E08CE7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94" y="4941892"/>
            <a:ext cx="2725075" cy="14112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485E32-8EC5-4A20-9CA2-620EC0DF9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006" y="3581400"/>
            <a:ext cx="4871042" cy="770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C5C008-CCE4-4D87-A3A3-8DE984FF6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0" y="2147047"/>
            <a:ext cx="4867276" cy="70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50DEF6-6082-4F3B-BF0E-2EB81867F6E4}"/>
              </a:ext>
            </a:extLst>
          </p:cNvPr>
          <p:cNvSpPr txBox="1"/>
          <p:nvPr/>
        </p:nvSpPr>
        <p:spPr>
          <a:xfrm>
            <a:off x="501745" y="1842825"/>
            <a:ext cx="918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0B050"/>
                </a:solidFill>
              </a:rPr>
              <a:t>Y metric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39814A-4D29-415D-AF74-ACB15DF394E8}"/>
              </a:ext>
            </a:extLst>
          </p:cNvPr>
          <p:cNvSpPr txBox="1"/>
          <p:nvPr/>
        </p:nvSpPr>
        <p:spPr>
          <a:xfrm>
            <a:off x="1246614" y="1869853"/>
            <a:ext cx="75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FFC000"/>
                </a:solidFill>
              </a:rPr>
              <a:t>Effort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BDE367-7647-462A-87C9-9221B48D0A7D}"/>
              </a:ext>
            </a:extLst>
          </p:cNvPr>
          <p:cNvSpPr txBox="1"/>
          <p:nvPr/>
        </p:nvSpPr>
        <p:spPr>
          <a:xfrm>
            <a:off x="1927109" y="1876773"/>
            <a:ext cx="113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FF0000"/>
                </a:solidFill>
              </a:rPr>
              <a:t>Terrain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2C62A-FE0C-4B89-8D07-7A91D68F33D7}"/>
              </a:ext>
            </a:extLst>
          </p:cNvPr>
          <p:cNvSpPr txBox="1"/>
          <p:nvPr/>
        </p:nvSpPr>
        <p:spPr>
          <a:xfrm>
            <a:off x="3128591" y="1853455"/>
            <a:ext cx="2410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0B0F0"/>
                </a:solidFill>
              </a:rPr>
              <a:t>Fitness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37C2E2-7CEC-4BF7-ADDE-D2C05DE1B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486" y="2161333"/>
            <a:ext cx="2191977" cy="6912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F32888-2EEF-48A5-B8DF-F5B33F6FE268}"/>
              </a:ext>
            </a:extLst>
          </p:cNvPr>
          <p:cNvSpPr txBox="1"/>
          <p:nvPr/>
        </p:nvSpPr>
        <p:spPr>
          <a:xfrm>
            <a:off x="6059012" y="1867512"/>
            <a:ext cx="1413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tx2">
                    <a:lumMod val="10000"/>
                  </a:schemeClr>
                </a:solidFill>
              </a:rPr>
              <a:t>Race Placing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12CA818-3A9B-4090-838F-9D86B9E83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6" y="4941892"/>
            <a:ext cx="3536328" cy="713272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8622CE-9B62-4C71-8B4A-CB8C6C4D806A}"/>
              </a:ext>
            </a:extLst>
          </p:cNvPr>
          <p:cNvSpPr/>
          <p:nvPr/>
        </p:nvSpPr>
        <p:spPr>
          <a:xfrm>
            <a:off x="1359080" y="3564934"/>
            <a:ext cx="1417564" cy="787394"/>
          </a:xfrm>
          <a:prstGeom prst="round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15AAED9-24D0-42A7-907F-54D6F467B1C2}"/>
              </a:ext>
            </a:extLst>
          </p:cNvPr>
          <p:cNvSpPr/>
          <p:nvPr/>
        </p:nvSpPr>
        <p:spPr>
          <a:xfrm>
            <a:off x="751855" y="4907575"/>
            <a:ext cx="362301" cy="787394"/>
          </a:xfrm>
          <a:prstGeom prst="roundRect">
            <a:avLst/>
          </a:prstGeom>
          <a:solidFill>
            <a:schemeClr val="bg2">
              <a:lumMod val="50000"/>
              <a:alpha val="16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D48298E-0973-4067-B3DF-2467987AC092}"/>
              </a:ext>
            </a:extLst>
          </p:cNvPr>
          <p:cNvSpPr/>
          <p:nvPr/>
        </p:nvSpPr>
        <p:spPr>
          <a:xfrm>
            <a:off x="2957124" y="4921954"/>
            <a:ext cx="1364070" cy="787394"/>
          </a:xfrm>
          <a:prstGeom prst="roundRect">
            <a:avLst/>
          </a:prstGeom>
          <a:solidFill>
            <a:srgbClr val="92D050">
              <a:alpha val="3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96678C3-688F-4A96-8F66-1BC9D5FC9B7D}"/>
              </a:ext>
            </a:extLst>
          </p:cNvPr>
          <p:cNvSpPr/>
          <p:nvPr/>
        </p:nvSpPr>
        <p:spPr>
          <a:xfrm>
            <a:off x="757344" y="2119628"/>
            <a:ext cx="586047" cy="787394"/>
          </a:xfrm>
          <a:prstGeom prst="roundRect">
            <a:avLst/>
          </a:prstGeom>
          <a:solidFill>
            <a:srgbClr val="92D050">
              <a:alpha val="3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E358415-332F-4866-9E5F-88F7FA5C364C}"/>
              </a:ext>
            </a:extLst>
          </p:cNvPr>
          <p:cNvSpPr/>
          <p:nvPr/>
        </p:nvSpPr>
        <p:spPr>
          <a:xfrm>
            <a:off x="1345534" y="2119628"/>
            <a:ext cx="586047" cy="787394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7871436-9A80-4C40-9CDF-54C332D8D697}"/>
              </a:ext>
            </a:extLst>
          </p:cNvPr>
          <p:cNvSpPr/>
          <p:nvPr/>
        </p:nvSpPr>
        <p:spPr>
          <a:xfrm>
            <a:off x="1953872" y="2129224"/>
            <a:ext cx="1078274" cy="787394"/>
          </a:xfrm>
          <a:prstGeom prst="round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17E99D7-B216-4FD1-80FB-386DA6674EC3}"/>
              </a:ext>
            </a:extLst>
          </p:cNvPr>
          <p:cNvSpPr/>
          <p:nvPr/>
        </p:nvSpPr>
        <p:spPr>
          <a:xfrm>
            <a:off x="3045585" y="2133824"/>
            <a:ext cx="2589503" cy="787394"/>
          </a:xfrm>
          <a:prstGeom prst="roundRect">
            <a:avLst/>
          </a:prstGeom>
          <a:solidFill>
            <a:srgbClr val="00B0F0">
              <a:alpha val="16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3012646-371F-40D5-AD73-AFA744D9F611}"/>
              </a:ext>
            </a:extLst>
          </p:cNvPr>
          <p:cNvSpPr/>
          <p:nvPr/>
        </p:nvSpPr>
        <p:spPr>
          <a:xfrm>
            <a:off x="5676974" y="2134525"/>
            <a:ext cx="2262399" cy="787394"/>
          </a:xfrm>
          <a:prstGeom prst="roundRect">
            <a:avLst/>
          </a:prstGeom>
          <a:solidFill>
            <a:schemeClr val="bg2">
              <a:lumMod val="50000"/>
              <a:alpha val="16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31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04774" y="180975"/>
            <a:ext cx="11096625" cy="6524626"/>
          </a:xfrm>
          <a:prstGeom prst="homePlate">
            <a:avLst>
              <a:gd name="adj" fmla="val 21335"/>
            </a:avLst>
          </a:prstGeom>
          <a:blipFill dpi="0" rotWithShape="1">
            <a:blip r:embed="rId2"/>
            <a:srcRect/>
            <a:stretch>
              <a:fillRect l="-6115" t="-15223" r="-6757" b="-52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FB82C1-CFD4-415F-8161-CF7C5A2EA8CE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FF5B5D5C-803A-406B-B0EF-09C11DFDD0AC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38C77-AC49-4AC8-A634-B38DA82548EA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94069645-0094-49BE-824C-DDE057CB440F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2900"/>
            <a:ext cx="7410450" cy="1000125"/>
          </a:xfrm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Modelling Approach Tree…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6E8DB-D46F-4D33-A593-6D7D981C340D}"/>
              </a:ext>
            </a:extLst>
          </p:cNvPr>
          <p:cNvSpPr/>
          <p:nvPr/>
        </p:nvSpPr>
        <p:spPr>
          <a:xfrm>
            <a:off x="3139440" y="1574800"/>
            <a:ext cx="1757680" cy="789936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Pace</a:t>
            </a:r>
          </a:p>
          <a:p>
            <a:pPr algn="ctr"/>
            <a:r>
              <a:rPr lang="en-AU" b="1" dirty="0"/>
              <a:t>Predictor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51294E-DC2C-409C-A8C0-B7FED2B3031E}"/>
              </a:ext>
            </a:extLst>
          </p:cNvPr>
          <p:cNvSpPr/>
          <p:nvPr/>
        </p:nvSpPr>
        <p:spPr>
          <a:xfrm>
            <a:off x="757555" y="2915920"/>
            <a:ext cx="2869565" cy="78993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1. Predict pace from my </a:t>
            </a:r>
            <a:r>
              <a:rPr lang="en-AU" sz="1600" b="1" u="sng" dirty="0"/>
              <a:t>pacing</a:t>
            </a:r>
            <a:r>
              <a:rPr lang="en-AU" sz="1600" b="1" dirty="0"/>
              <a:t> in previous races.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EE64E7-A7DB-4A23-AA7B-9EBC55E837F2}"/>
              </a:ext>
            </a:extLst>
          </p:cNvPr>
          <p:cNvSpPr/>
          <p:nvPr/>
        </p:nvSpPr>
        <p:spPr>
          <a:xfrm>
            <a:off x="520385" y="4068438"/>
            <a:ext cx="1653855" cy="1960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/>
              <a:t>1a. </a:t>
            </a:r>
          </a:p>
          <a:p>
            <a:pPr algn="ctr"/>
            <a:r>
              <a:rPr lang="en-AU" sz="1600" dirty="0"/>
              <a:t>Let Random Forrest Regressor decide what is important.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FB10-0BC6-488F-96CE-04097AAA2F20}"/>
              </a:ext>
            </a:extLst>
          </p:cNvPr>
          <p:cNvSpPr/>
          <p:nvPr/>
        </p:nvSpPr>
        <p:spPr>
          <a:xfrm>
            <a:off x="2251395" y="4063363"/>
            <a:ext cx="1653855" cy="1960880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/>
              <a:t>1b. </a:t>
            </a:r>
          </a:p>
          <a:p>
            <a:pPr algn="ctr"/>
            <a:r>
              <a:rPr lang="en-AU" sz="1600" dirty="0"/>
              <a:t>Decide what is important and use linear regression (lasso).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696FA-CCF4-4761-A961-45B3D83015D9}"/>
              </a:ext>
            </a:extLst>
          </p:cNvPr>
          <p:cNvSpPr/>
          <p:nvPr/>
        </p:nvSpPr>
        <p:spPr>
          <a:xfrm>
            <a:off x="4071628" y="4065901"/>
            <a:ext cx="1779265" cy="1960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/>
              <a:t>2a. </a:t>
            </a:r>
          </a:p>
          <a:p>
            <a:pPr algn="ctr"/>
            <a:r>
              <a:rPr lang="en-AU" sz="1600" dirty="0"/>
              <a:t>Use my average placing and predict based on SCC athletes in that place.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C6A319-295B-44CD-A802-933AAB3B59B6}"/>
              </a:ext>
            </a:extLst>
          </p:cNvPr>
          <p:cNvSpPr/>
          <p:nvPr/>
        </p:nvSpPr>
        <p:spPr>
          <a:xfrm>
            <a:off x="5902960" y="4065901"/>
            <a:ext cx="2016674" cy="1960880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/>
              <a:t>2b. </a:t>
            </a:r>
          </a:p>
          <a:p>
            <a:pPr algn="ctr"/>
            <a:r>
              <a:rPr lang="en-AU" sz="1600" dirty="0"/>
              <a:t>Predict a better average place by determining  the effects of course and fitness on my placing.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6F711A-8EA5-4C9C-A6AC-B73E76AB3DDD}"/>
              </a:ext>
            </a:extLst>
          </p:cNvPr>
          <p:cNvSpPr/>
          <p:nvPr/>
        </p:nvSpPr>
        <p:spPr>
          <a:xfrm>
            <a:off x="4428807" y="2915920"/>
            <a:ext cx="2869565" cy="78993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2. Predict pace from my </a:t>
            </a:r>
            <a:r>
              <a:rPr lang="en-AU" sz="1600" b="1" u="sng" dirty="0"/>
              <a:t>placing</a:t>
            </a:r>
            <a:r>
              <a:rPr lang="en-AU" sz="1600" b="1" dirty="0"/>
              <a:t> in previous races.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3FEB9-4BA0-4F1D-B48A-2C192DF5B005}"/>
              </a:ext>
            </a:extLst>
          </p:cNvPr>
          <p:cNvCxnSpPr>
            <a:stCxn id="12" idx="0"/>
            <a:endCxn id="8" idx="2"/>
          </p:cNvCxnSpPr>
          <p:nvPr/>
        </p:nvCxnSpPr>
        <p:spPr>
          <a:xfrm rot="5400000" flipH="1" flipV="1">
            <a:off x="2829717" y="1727357"/>
            <a:ext cx="551184" cy="1825942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7906F19-D15B-4E35-826A-99C09D971EAB}"/>
              </a:ext>
            </a:extLst>
          </p:cNvPr>
          <p:cNvCxnSpPr>
            <a:cxnSpLocks/>
            <a:stCxn id="19" idx="0"/>
            <a:endCxn id="8" idx="2"/>
          </p:cNvCxnSpPr>
          <p:nvPr/>
        </p:nvCxnSpPr>
        <p:spPr>
          <a:xfrm rot="16200000" flipV="1">
            <a:off x="4665343" y="1717673"/>
            <a:ext cx="551184" cy="184531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9BAA9D6-D7E3-49B6-8D69-EDCA78D4B8A1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rot="16200000" flipV="1">
            <a:off x="6207422" y="3362025"/>
            <a:ext cx="360045" cy="1047707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62FD8F-B971-4826-B82B-D0224860ACFD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rot="5400000" flipH="1" flipV="1">
            <a:off x="5232403" y="3434715"/>
            <a:ext cx="360045" cy="902329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ABD5AD1-84C6-4D58-9239-2A7A03A3E7F5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rot="16200000" flipV="1">
            <a:off x="2456578" y="3441617"/>
            <a:ext cx="357507" cy="88598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28174B8-4AB2-4A6E-9D25-68E153CF552A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rot="5400000" flipH="1" flipV="1">
            <a:off x="1588534" y="3464635"/>
            <a:ext cx="362582" cy="84502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33350" y="180975"/>
            <a:ext cx="11068050" cy="6524626"/>
          </a:xfrm>
          <a:prstGeom prst="homePlate">
            <a:avLst>
              <a:gd name="adj" fmla="val 21043"/>
            </a:avLst>
          </a:prstGeom>
          <a:blipFill dpi="0" rotWithShape="1">
            <a:blip r:embed="rId3"/>
            <a:srcRect/>
            <a:stretch>
              <a:fillRect l="-3262" r="-29282"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7928C1-4860-4FE0-963C-E42CF17631BE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AF910AD-25CD-4062-AE88-FA688BD9E388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F807F-68E3-4433-8D74-F049638213F4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FE3B23CF-BE9D-4F59-8717-1244D542D065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5B918-6967-40FF-A0B1-5F746BB0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581149"/>
            <a:ext cx="8077200" cy="4857751"/>
          </a:xfrm>
          <a:noFill/>
          <a:ln>
            <a:noFill/>
          </a:ln>
        </p:spPr>
        <p:txBody>
          <a:bodyPr anchor="t"/>
          <a:lstStyle/>
          <a:p>
            <a:r>
              <a:rPr lang="en-AU" b="1" dirty="0">
                <a:solidFill>
                  <a:schemeClr val="tx1"/>
                </a:solidFill>
              </a:rPr>
              <a:t>1a. Let Random Forrest Regressor decide what is important.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b="1" dirty="0">
                <a:solidFill>
                  <a:schemeClr val="tx1"/>
                </a:solidFill>
              </a:rPr>
              <a:t>1b. Decide what is important and use linear regression (lasso).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chemeClr val="tx1"/>
                </a:solidFill>
              </a:rPr>
              <a:t>ID variables with a strong relationship to mins/km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chemeClr val="tx1"/>
                </a:solidFill>
              </a:rPr>
              <a:t>ID </a:t>
            </a:r>
            <a:r>
              <a:rPr lang="en-AU" sz="1400" b="1" dirty="0">
                <a:solidFill>
                  <a:schemeClr val="tx1"/>
                </a:solidFill>
              </a:rPr>
              <a:t>which variables they are also related to and choose 1.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504826"/>
            <a:ext cx="8467725" cy="723900"/>
          </a:xfrm>
          <a:noFill/>
        </p:spPr>
        <p:txBody>
          <a:bodyPr>
            <a:no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Predict pace from my </a:t>
            </a:r>
            <a:r>
              <a:rPr lang="en-AU" sz="2400" b="1" u="sng" dirty="0">
                <a:solidFill>
                  <a:schemeClr val="tx1"/>
                </a:solidFill>
              </a:rPr>
              <a:t>pacing</a:t>
            </a:r>
            <a:r>
              <a:rPr lang="en-AU" sz="2400" b="1" dirty="0">
                <a:solidFill>
                  <a:schemeClr val="tx1"/>
                </a:solidFill>
              </a:rPr>
              <a:t> data…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DC8A78-86E1-404B-A653-19D83A9D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40" y="4352406"/>
            <a:ext cx="6816172" cy="203051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589B1C-AB63-4516-B4C3-0F03952E06FD}"/>
              </a:ext>
            </a:extLst>
          </p:cNvPr>
          <p:cNvSpPr/>
          <p:nvPr/>
        </p:nvSpPr>
        <p:spPr>
          <a:xfrm>
            <a:off x="845740" y="4927600"/>
            <a:ext cx="783265" cy="911614"/>
          </a:xfrm>
          <a:prstGeom prst="roundRect">
            <a:avLst>
              <a:gd name="adj" fmla="val 11868"/>
            </a:avLst>
          </a:prstGeom>
          <a:solidFill>
            <a:srgbClr val="FFC000">
              <a:alpha val="34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pic>
        <p:nvPicPr>
          <p:cNvPr id="7" name="Picture 6" descr="A picture containing plant&#10;&#10;Description generated with high confidence">
            <a:extLst>
              <a:ext uri="{FF2B5EF4-FFF2-40B4-BE49-F238E27FC236}">
                <a16:creationId xmlns:a16="http://schemas.microsoft.com/office/drawing/2014/main" id="{30490106-8D9A-4EE6-8588-2662030D8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24" y="4927600"/>
            <a:ext cx="305884" cy="350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AC978A-E053-4416-905D-AAAE5C528D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38" t="27519"/>
          <a:stretch/>
        </p:blipFill>
        <p:spPr>
          <a:xfrm>
            <a:off x="833856" y="1997396"/>
            <a:ext cx="1706144" cy="123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8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7B4860F-A846-47F3-AEB8-8B77D67640FD}"/>
              </a:ext>
            </a:extLst>
          </p:cNvPr>
          <p:cNvSpPr/>
          <p:nvPr/>
        </p:nvSpPr>
        <p:spPr>
          <a:xfrm>
            <a:off x="133350" y="180975"/>
            <a:ext cx="11068050" cy="6524626"/>
          </a:xfrm>
          <a:prstGeom prst="homePlate">
            <a:avLst>
              <a:gd name="adj" fmla="val 21043"/>
            </a:avLst>
          </a:prstGeom>
          <a:blipFill dpi="0" rotWithShape="1">
            <a:blip r:embed="rId2"/>
            <a:srcRect/>
            <a:stretch>
              <a:fillRect l="-1615" t="-7874" r="-11257" b="-7874"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7928C1-4860-4FE0-963C-E42CF17631BE}"/>
              </a:ext>
            </a:extLst>
          </p:cNvPr>
          <p:cNvGrpSpPr/>
          <p:nvPr/>
        </p:nvGrpSpPr>
        <p:grpSpPr>
          <a:xfrm>
            <a:off x="361950" y="419099"/>
            <a:ext cx="8534399" cy="6019801"/>
            <a:chOff x="361950" y="419099"/>
            <a:chExt cx="8534399" cy="6019801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AF910AD-25CD-4062-AE88-FA688BD9E388}"/>
                </a:ext>
              </a:extLst>
            </p:cNvPr>
            <p:cNvSpPr/>
            <p:nvPr/>
          </p:nvSpPr>
          <p:spPr>
            <a:xfrm>
              <a:off x="7448552" y="419099"/>
              <a:ext cx="342900" cy="866774"/>
            </a:xfrm>
            <a:prstGeom prst="rt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F807F-68E3-4433-8D74-F049638213F4}"/>
                </a:ext>
              </a:extLst>
            </p:cNvPr>
            <p:cNvSpPr/>
            <p:nvPr/>
          </p:nvSpPr>
          <p:spPr>
            <a:xfrm>
              <a:off x="361950" y="419100"/>
              <a:ext cx="7086601" cy="8667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FE3B23CF-BE9D-4F59-8717-1244D542D065}"/>
                </a:ext>
              </a:extLst>
            </p:cNvPr>
            <p:cNvSpPr/>
            <p:nvPr/>
          </p:nvSpPr>
          <p:spPr>
            <a:xfrm>
              <a:off x="361950" y="1523997"/>
              <a:ext cx="8534399" cy="4914903"/>
            </a:xfrm>
            <a:prstGeom prst="homePlate">
              <a:avLst>
                <a:gd name="adj" fmla="val 2101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C5B918-6967-40FF-A0B1-5F746BB0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581149"/>
            <a:ext cx="7362827" cy="4857751"/>
          </a:xfrm>
          <a:noFill/>
          <a:ln>
            <a:noFill/>
          </a:ln>
        </p:spPr>
        <p:txBody>
          <a:bodyPr anchor="t"/>
          <a:lstStyle/>
          <a:p>
            <a:pPr>
              <a:spcAft>
                <a:spcPts val="0"/>
              </a:spcAft>
            </a:pPr>
            <a:r>
              <a:rPr lang="en-AU" b="1" dirty="0">
                <a:solidFill>
                  <a:schemeClr val="tx1"/>
                </a:solidFill>
              </a:rPr>
              <a:t>2a. Use my average placing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AU" sz="1400" b="1" dirty="0">
                <a:solidFill>
                  <a:schemeClr val="tx1"/>
                </a:solidFill>
              </a:rPr>
              <a:t>% Female placing in Med/large fields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AU" sz="1400" b="1" dirty="0">
                <a:solidFill>
                  <a:schemeClr val="tx1"/>
                </a:solidFill>
              </a:rPr>
              <a:t>Fitness, effort and terrain data to explain remaining variation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AU" sz="1400" b="1" dirty="0">
              <a:solidFill>
                <a:schemeClr val="tx1"/>
              </a:solidFill>
            </a:endParaRPr>
          </a:p>
          <a:p>
            <a:pPr lvl="1"/>
            <a:endParaRPr lang="en-AU" sz="1400" b="1" dirty="0">
              <a:solidFill>
                <a:schemeClr val="tx1"/>
              </a:solidFill>
            </a:endParaRPr>
          </a:p>
          <a:p>
            <a:pPr lvl="1"/>
            <a:endParaRPr lang="en-AU" sz="1400" b="1" dirty="0">
              <a:solidFill>
                <a:schemeClr val="tx1"/>
              </a:solidFill>
            </a:endParaRPr>
          </a:p>
          <a:p>
            <a:pPr lvl="1"/>
            <a:endParaRPr lang="en-AU" sz="1400" b="1" dirty="0">
              <a:solidFill>
                <a:schemeClr val="tx1"/>
              </a:solidFill>
            </a:endParaRPr>
          </a:p>
          <a:p>
            <a:pPr lvl="1"/>
            <a:endParaRPr lang="en-AU" sz="16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AU" sz="1400" b="1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AU" b="1" dirty="0">
                <a:solidFill>
                  <a:schemeClr val="tx1"/>
                </a:solidFill>
              </a:rPr>
              <a:t>2b. Predict a better average place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AU" sz="1400" b="1" dirty="0">
                <a:solidFill>
                  <a:schemeClr val="tx1"/>
                </a:solidFill>
              </a:rPr>
              <a:t>determining the effects of course and fitness on my placing.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1E0FC-F366-44C0-9D48-7BB95571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504826"/>
            <a:ext cx="8086725" cy="723900"/>
          </a:xfrm>
          <a:noFill/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Predict Pace from my Placing Data…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55663-51F2-4447-9339-7093A669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40" y="2433248"/>
            <a:ext cx="2235265" cy="1711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2E6B1-498B-44B8-A2FD-4CAB5745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187" y="2416250"/>
            <a:ext cx="2139597" cy="1728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672B13-A6B6-4E25-8074-E33B3C0783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611"/>
          <a:stretch/>
        </p:blipFill>
        <p:spPr>
          <a:xfrm>
            <a:off x="991753" y="4888614"/>
            <a:ext cx="6189968" cy="149951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EC70C6-312F-418D-BF52-E42E259FE8C7}"/>
              </a:ext>
            </a:extLst>
          </p:cNvPr>
          <p:cNvSpPr/>
          <p:nvPr/>
        </p:nvSpPr>
        <p:spPr>
          <a:xfrm>
            <a:off x="991754" y="5473405"/>
            <a:ext cx="650156" cy="769228"/>
          </a:xfrm>
          <a:prstGeom prst="roundRect">
            <a:avLst>
              <a:gd name="adj" fmla="val 11868"/>
            </a:avLst>
          </a:prstGeom>
          <a:solidFill>
            <a:srgbClr val="FFC000">
              <a:alpha val="34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pic>
        <p:nvPicPr>
          <p:cNvPr id="15" name="Picture 14" descr="A picture containing plant&#10;&#10;Description generated with high confidence">
            <a:extLst>
              <a:ext uri="{FF2B5EF4-FFF2-40B4-BE49-F238E27FC236}">
                <a16:creationId xmlns:a16="http://schemas.microsoft.com/office/drawing/2014/main" id="{3889DE02-F3D7-4F4A-8BC4-598785BE0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46" y="5430873"/>
            <a:ext cx="301270" cy="34480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EC5E1E-44C3-4DC8-9E8E-259671F30DD7}"/>
              </a:ext>
            </a:extLst>
          </p:cNvPr>
          <p:cNvSpPr/>
          <p:nvPr/>
        </p:nvSpPr>
        <p:spPr>
          <a:xfrm>
            <a:off x="3516516" y="3270904"/>
            <a:ext cx="1339964" cy="671492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pic>
        <p:nvPicPr>
          <p:cNvPr id="17" name="Picture 16" descr="A picture containing plant&#10;&#10;Description generated with high confidence">
            <a:extLst>
              <a:ext uri="{FF2B5EF4-FFF2-40B4-BE49-F238E27FC236}">
                <a16:creationId xmlns:a16="http://schemas.microsoft.com/office/drawing/2014/main" id="{9072C997-9C5F-4545-AF4C-7EAA10446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969" y="3289019"/>
            <a:ext cx="301270" cy="3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05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1015</TotalTime>
  <Words>728</Words>
  <Application>Microsoft Office PowerPoint</Application>
  <PresentationFormat>Widescreen</PresentationFormat>
  <Paragraphs>149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Pacing predictor</vt:lpstr>
      <vt:lpstr>RECAP…</vt:lpstr>
      <vt:lpstr>Pacing in Ultra-marathons is critical…</vt:lpstr>
      <vt:lpstr>Objectives…</vt:lpstr>
      <vt:lpstr>Two Approaches to predicting pace…</vt:lpstr>
      <vt:lpstr>3 key sources of Data…</vt:lpstr>
      <vt:lpstr>Modelling Approach Tree…</vt:lpstr>
      <vt:lpstr>Predict pace from my pacing data…</vt:lpstr>
      <vt:lpstr>Predict Pace from my Placing Data…</vt:lpstr>
      <vt:lpstr>Results…</vt:lpstr>
      <vt:lpstr>The Race Plan…</vt:lpstr>
      <vt:lpstr>Next Steps…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Travis Firth</dc:creator>
  <cp:lastModifiedBy>Travis Firth</cp:lastModifiedBy>
  <cp:revision>57</cp:revision>
  <dcterms:created xsi:type="dcterms:W3CDTF">2018-08-09T01:33:12Z</dcterms:created>
  <dcterms:modified xsi:type="dcterms:W3CDTF">2018-08-13T07:54:00Z</dcterms:modified>
</cp:coreProperties>
</file>